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9" r:id="rId2"/>
    <p:sldId id="587" r:id="rId3"/>
    <p:sldId id="472" r:id="rId4"/>
    <p:sldId id="593" r:id="rId5"/>
    <p:sldId id="589" r:id="rId6"/>
    <p:sldId id="592" r:id="rId7"/>
    <p:sldId id="463" r:id="rId8"/>
    <p:sldId id="502" r:id="rId9"/>
    <p:sldId id="476" r:id="rId10"/>
    <p:sldId id="525" r:id="rId11"/>
    <p:sldId id="581" r:id="rId12"/>
    <p:sldId id="509" r:id="rId13"/>
    <p:sldId id="511" r:id="rId14"/>
    <p:sldId id="513" r:id="rId15"/>
    <p:sldId id="578" r:id="rId16"/>
    <p:sldId id="602" r:id="rId17"/>
    <p:sldId id="598" r:id="rId18"/>
    <p:sldId id="595" r:id="rId19"/>
    <p:sldId id="601" r:id="rId20"/>
    <p:sldId id="600" r:id="rId21"/>
    <p:sldId id="599" r:id="rId22"/>
    <p:sldId id="594" r:id="rId23"/>
    <p:sldId id="597" r:id="rId24"/>
    <p:sldId id="596" r:id="rId25"/>
  </p:sldIdLst>
  <p:sldSz cx="9144000" cy="6858000" type="screen4x3"/>
  <p:notesSz cx="6797675" cy="992822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01"/>
    <a:srgbClr val="FF330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1048" autoAdjust="0"/>
  </p:normalViewPr>
  <p:slideViewPr>
    <p:cSldViewPr snapToGrid="0" snapToObjects="1">
      <p:cViewPr varScale="1">
        <p:scale>
          <a:sx n="117" d="100"/>
          <a:sy n="117" d="100"/>
        </p:scale>
        <p:origin x="13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FEE3C-7932-544B-B2B7-9179FDF2609F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05830-C290-B147-8854-11F782EBFC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68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3200" b="1" dirty="0" smtClean="0"/>
          </a:p>
          <a:p>
            <a:r>
              <a:rPr lang="es-ES" sz="3200" b="1" baseline="0" dirty="0" smtClean="0"/>
              <a:t>1. GRÁFICA</a:t>
            </a:r>
          </a:p>
          <a:p>
            <a:r>
              <a:rPr lang="es-ES" sz="3200" b="1" baseline="0" dirty="0" smtClean="0"/>
              <a:t>2. QUE LA COMPONEN</a:t>
            </a:r>
          </a:p>
          <a:p>
            <a:r>
              <a:rPr lang="es-ES" sz="3200" b="1" baseline="0" dirty="0" smtClean="0"/>
              <a:t>3. RESULTANTE DE LA COMBINACIÓN DE ESOS ELEMENTOS</a:t>
            </a:r>
          </a:p>
          <a:p>
            <a:endParaRPr lang="es-ES" sz="32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081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latin typeface="Arial Black" pitchFamily="34" charset="0"/>
              </a:rPr>
              <a:t>EMPEZAMOS</a:t>
            </a:r>
            <a:r>
              <a:rPr lang="es-ES" b="1" baseline="0" dirty="0" smtClean="0">
                <a:latin typeface="Arial Black" pitchFamily="34" charset="0"/>
              </a:rPr>
              <a:t> CON LA </a:t>
            </a:r>
            <a:r>
              <a:rPr lang="es-ES" b="1" dirty="0" smtClean="0">
                <a:latin typeface="Arial Black" pitchFamily="34" charset="0"/>
              </a:rPr>
              <a:t>Representación</a:t>
            </a:r>
            <a:r>
              <a:rPr lang="es-ES" b="1" baseline="0" dirty="0" smtClean="0">
                <a:latin typeface="Arial Black" pitchFamily="34" charset="0"/>
              </a:rPr>
              <a:t> gráfica. </a:t>
            </a:r>
          </a:p>
          <a:p>
            <a:endParaRPr lang="es-ES" b="1" baseline="0" dirty="0" smtClean="0">
              <a:latin typeface="Arial Black" pitchFamily="34" charset="0"/>
            </a:endParaRPr>
          </a:p>
          <a:p>
            <a:r>
              <a:rPr lang="es-ES" b="1" dirty="0" smtClean="0">
                <a:latin typeface="Arial Black" pitchFamily="34" charset="0"/>
              </a:rPr>
              <a:t>DIFERENCIACIÓN ENTRE:</a:t>
            </a:r>
          </a:p>
          <a:p>
            <a:r>
              <a:rPr lang="es-ES" b="1" dirty="0" smtClean="0">
                <a:latin typeface="Arial Black" pitchFamily="34" charset="0"/>
              </a:rPr>
              <a:t>PRESUPUESTARIA  = FONDOS PRESUPUESTADOS CALCULADOS CON CARÁCTER ANUAL</a:t>
            </a:r>
          </a:p>
          <a:p>
            <a:endParaRPr lang="es-ES" b="1" dirty="0" smtClean="0">
              <a:latin typeface="Arial Black" pitchFamily="34" charset="0"/>
            </a:endParaRPr>
          </a:p>
          <a:p>
            <a:r>
              <a:rPr lang="es-ES" b="1" dirty="0" smtClean="0">
                <a:latin typeface="Arial Black" pitchFamily="34" charset="0"/>
              </a:rPr>
              <a:t>AFECTADA = ART. 83 LOU</a:t>
            </a:r>
          </a:p>
          <a:p>
            <a:r>
              <a:rPr lang="es-ES" b="1" dirty="0" smtClean="0">
                <a:latin typeface="Arial Black" pitchFamily="34" charset="0"/>
              </a:rPr>
              <a:t>FINALISTAS</a:t>
            </a:r>
            <a:r>
              <a:rPr lang="es-ES" b="1" baseline="0" dirty="0" smtClean="0">
                <a:latin typeface="Arial Black" pitchFamily="34" charset="0"/>
              </a:rPr>
              <a:t> = FONDOS (ORGANISMOS, INSTITUCIONES..) ATIENDEN A DETERMINADO FIN Y CADUCIDAD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NO</a:t>
            </a:r>
            <a:r>
              <a:rPr lang="es-ES" baseline="0" dirty="0" smtClean="0"/>
              <a:t> COMÚN CON PPTARIA.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ALGUNOS…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latin typeface="Aharoni" pitchFamily="2" charset="-79"/>
                <a:cs typeface="Aharoni" pitchFamily="2" charset="-79"/>
              </a:rPr>
              <a:t>ALGUNOS</a:t>
            </a:r>
            <a:r>
              <a:rPr lang="es-ES" b="1" baseline="0" dirty="0" smtClean="0">
                <a:latin typeface="Aharoni" pitchFamily="2" charset="-79"/>
                <a:cs typeface="Aharoni" pitchFamily="2" charset="-79"/>
              </a:rPr>
              <a:t> EJEMPLOS, ENTRE OTROS…</a:t>
            </a:r>
          </a:p>
          <a:p>
            <a:endParaRPr lang="es-ES" b="1" baseline="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ES" b="1" baseline="0" dirty="0" smtClean="0">
                <a:latin typeface="Aharoni" pitchFamily="2" charset="-79"/>
                <a:cs typeface="Aharoni" pitchFamily="2" charset="-79"/>
              </a:rPr>
              <a:t>¡¡¡  F I N  !!! </a:t>
            </a:r>
            <a:endParaRPr lang="es-E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COMUNES</a:t>
            </a:r>
            <a:r>
              <a:rPr lang="es-ES" baseline="0" dirty="0" smtClean="0"/>
              <a:t> PARA PPTRIAS. Y FINALISTAS. </a:t>
            </a:r>
            <a:r>
              <a:rPr lang="es-ES" b="1" baseline="0" dirty="0" smtClean="0"/>
              <a:t>ORGÁNICA Y FUNCIONAL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385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latin typeface="Aharoni" pitchFamily="2" charset="-79"/>
                <a:cs typeface="Aharoni" pitchFamily="2" charset="-79"/>
              </a:rPr>
              <a:t>ALGUNOS</a:t>
            </a:r>
            <a:r>
              <a:rPr lang="es-ES" b="1" baseline="0" dirty="0" smtClean="0">
                <a:latin typeface="Aharoni" pitchFamily="2" charset="-79"/>
                <a:cs typeface="Aharoni" pitchFamily="2" charset="-79"/>
              </a:rPr>
              <a:t> EJEMPLOS, ENTRE OTROS…</a:t>
            </a:r>
          </a:p>
          <a:p>
            <a:endParaRPr lang="es-ES" b="1" baseline="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ES" b="1" baseline="0" dirty="0" smtClean="0">
                <a:latin typeface="Aharoni" pitchFamily="2" charset="-79"/>
                <a:cs typeface="Aharoni" pitchFamily="2" charset="-79"/>
              </a:rPr>
              <a:t>¡¡¡  F I N  !!! </a:t>
            </a:r>
            <a:endParaRPr lang="es-E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031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latin typeface="Aharoni" pitchFamily="2" charset="-79"/>
                <a:cs typeface="Aharoni" pitchFamily="2" charset="-79"/>
              </a:rPr>
              <a:t>ALGUNOS</a:t>
            </a:r>
            <a:r>
              <a:rPr lang="es-ES" b="1" baseline="0" dirty="0" smtClean="0">
                <a:latin typeface="Aharoni" pitchFamily="2" charset="-79"/>
                <a:cs typeface="Aharoni" pitchFamily="2" charset="-79"/>
              </a:rPr>
              <a:t> EJEMPLOS, ENTRE OTROS…</a:t>
            </a:r>
          </a:p>
          <a:p>
            <a:endParaRPr lang="es-ES" b="1" baseline="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ES" b="1" baseline="0" dirty="0" smtClean="0">
                <a:latin typeface="Aharoni" pitchFamily="2" charset="-79"/>
                <a:cs typeface="Aharoni" pitchFamily="2" charset="-79"/>
              </a:rPr>
              <a:t>¡¡¡  F I N  !!! </a:t>
            </a:r>
            <a:endParaRPr lang="es-E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574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latin typeface="Aharoni" pitchFamily="2" charset="-79"/>
                <a:cs typeface="Aharoni" pitchFamily="2" charset="-79"/>
              </a:rPr>
              <a:t>ALGUNOS</a:t>
            </a:r>
            <a:r>
              <a:rPr lang="es-ES" b="1" baseline="0" dirty="0" smtClean="0">
                <a:latin typeface="Aharoni" pitchFamily="2" charset="-79"/>
                <a:cs typeface="Aharoni" pitchFamily="2" charset="-79"/>
              </a:rPr>
              <a:t> EJEMPLOS, ENTRE OTROS…</a:t>
            </a:r>
          </a:p>
          <a:p>
            <a:endParaRPr lang="es-ES" b="1" baseline="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ES" b="1" baseline="0" dirty="0" smtClean="0">
                <a:latin typeface="Aharoni" pitchFamily="2" charset="-79"/>
                <a:cs typeface="Aharoni" pitchFamily="2" charset="-79"/>
              </a:rPr>
              <a:t>¡¡¡  F I N  !!! </a:t>
            </a:r>
            <a:endParaRPr lang="es-E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810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latin typeface="Aharoni" pitchFamily="2" charset="-79"/>
                <a:cs typeface="Aharoni" pitchFamily="2" charset="-79"/>
              </a:rPr>
              <a:t>ALGUNOS</a:t>
            </a:r>
            <a:r>
              <a:rPr lang="es-ES" b="1" baseline="0" dirty="0" smtClean="0">
                <a:latin typeface="Aharoni" pitchFamily="2" charset="-79"/>
                <a:cs typeface="Aharoni" pitchFamily="2" charset="-79"/>
              </a:rPr>
              <a:t> EJEMPLOS, ENTRE OTROS…</a:t>
            </a:r>
          </a:p>
          <a:p>
            <a:endParaRPr lang="es-ES" b="1" baseline="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ES" b="1" baseline="0" dirty="0" smtClean="0">
                <a:latin typeface="Aharoni" pitchFamily="2" charset="-79"/>
                <a:cs typeface="Aharoni" pitchFamily="2" charset="-79"/>
              </a:rPr>
              <a:t>¡¡¡  F I N  !!! </a:t>
            </a:r>
            <a:endParaRPr lang="es-E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23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COMUNES</a:t>
            </a:r>
            <a:r>
              <a:rPr lang="es-ES" baseline="0" dirty="0" smtClean="0"/>
              <a:t> PARA PPTRIAS. Y FINALISTAS. </a:t>
            </a:r>
            <a:r>
              <a:rPr lang="es-ES" b="1" baseline="0" dirty="0" smtClean="0"/>
              <a:t>ORGÁNICA Y FUNCIONAL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94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COMUNES</a:t>
            </a:r>
            <a:r>
              <a:rPr lang="es-ES" baseline="0" dirty="0" smtClean="0"/>
              <a:t> PARA PPTRIAS. Y FINALISTAS. </a:t>
            </a:r>
            <a:r>
              <a:rPr lang="es-ES" b="1" baseline="0" dirty="0" smtClean="0"/>
              <a:t>ORGÁNICA Y FUNCIONAL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latin typeface="Aharoni" pitchFamily="2" charset="-79"/>
                <a:cs typeface="Aharoni" pitchFamily="2" charset="-79"/>
              </a:rPr>
              <a:t>ALGUNOS</a:t>
            </a:r>
            <a:r>
              <a:rPr lang="es-ES" b="1" baseline="0" dirty="0" smtClean="0">
                <a:latin typeface="Aharoni" pitchFamily="2" charset="-79"/>
                <a:cs typeface="Aharoni" pitchFamily="2" charset="-79"/>
              </a:rPr>
              <a:t> EJEMPLOS, ENTRE OTROS…</a:t>
            </a:r>
          </a:p>
          <a:p>
            <a:endParaRPr lang="es-ES" b="1" baseline="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ES" b="1" baseline="0" dirty="0" smtClean="0">
                <a:latin typeface="Aharoni" pitchFamily="2" charset="-79"/>
                <a:cs typeface="Aharoni" pitchFamily="2" charset="-79"/>
              </a:rPr>
              <a:t>¡¡¡  F I N  !!! </a:t>
            </a:r>
            <a:endParaRPr lang="es-E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306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latin typeface="Aharoni" pitchFamily="2" charset="-79"/>
                <a:cs typeface="Aharoni" pitchFamily="2" charset="-79"/>
              </a:rPr>
              <a:t>ALGUNOS</a:t>
            </a:r>
            <a:r>
              <a:rPr lang="es-ES" b="1" baseline="0" dirty="0" smtClean="0">
                <a:latin typeface="Aharoni" pitchFamily="2" charset="-79"/>
                <a:cs typeface="Aharoni" pitchFamily="2" charset="-79"/>
              </a:rPr>
              <a:t> EJEMPLOS, ENTRE OTROS…</a:t>
            </a:r>
          </a:p>
          <a:p>
            <a:endParaRPr lang="es-ES" b="1" baseline="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ES" b="1" baseline="0" dirty="0" smtClean="0">
                <a:latin typeface="Aharoni" pitchFamily="2" charset="-79"/>
                <a:cs typeface="Aharoni" pitchFamily="2" charset="-79"/>
              </a:rPr>
              <a:t>¡¡¡  F I N  !!! </a:t>
            </a:r>
            <a:endParaRPr lang="es-E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50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3200" b="1" dirty="0" smtClean="0"/>
          </a:p>
          <a:p>
            <a:r>
              <a:rPr lang="es-ES" sz="3200" b="1" baseline="0" dirty="0" smtClean="0"/>
              <a:t>1. GRÁFICA</a:t>
            </a:r>
          </a:p>
          <a:p>
            <a:r>
              <a:rPr lang="es-ES" sz="3200" b="1" baseline="0" dirty="0" smtClean="0"/>
              <a:t>2. QUE LA COMPONEN</a:t>
            </a:r>
          </a:p>
          <a:p>
            <a:r>
              <a:rPr lang="es-ES" sz="3200" b="1" baseline="0" dirty="0" smtClean="0"/>
              <a:t>3. RESULTANTE DE LA COMBINACIÓN DE ESOS ELEMENTOS</a:t>
            </a:r>
          </a:p>
          <a:p>
            <a:endParaRPr lang="es-ES" sz="32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35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3200" b="1" dirty="0" smtClean="0"/>
          </a:p>
          <a:p>
            <a:r>
              <a:rPr lang="es-ES" sz="3200" b="1" baseline="0" dirty="0" smtClean="0"/>
              <a:t>1. GRÁFICA</a:t>
            </a:r>
          </a:p>
          <a:p>
            <a:r>
              <a:rPr lang="es-ES" sz="3200" b="1" baseline="0" dirty="0" smtClean="0"/>
              <a:t>2. QUE LA COMPONEN</a:t>
            </a:r>
          </a:p>
          <a:p>
            <a:r>
              <a:rPr lang="es-ES" sz="3200" b="1" baseline="0" dirty="0" smtClean="0"/>
              <a:t>3. RESULTANTE DE LA COMBINACIÓN DE ESOS ELEMENTOS</a:t>
            </a:r>
          </a:p>
          <a:p>
            <a:endParaRPr lang="es-ES" sz="32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738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COMUNES</a:t>
            </a:r>
            <a:r>
              <a:rPr lang="es-ES" baseline="0" dirty="0" smtClean="0"/>
              <a:t> PARA PPTRIAS. Y FINALISTAS. </a:t>
            </a:r>
            <a:r>
              <a:rPr lang="es-ES" b="1" baseline="0" dirty="0" smtClean="0"/>
              <a:t>ORGÁNICA Y FUNCIONAL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747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latin typeface="Arial Black" pitchFamily="34" charset="0"/>
              </a:rPr>
              <a:t>EMPEZAMOS</a:t>
            </a:r>
            <a:r>
              <a:rPr lang="es-ES" b="1" baseline="0" dirty="0" smtClean="0">
                <a:latin typeface="Arial Black" pitchFamily="34" charset="0"/>
              </a:rPr>
              <a:t> CON LA </a:t>
            </a:r>
            <a:r>
              <a:rPr lang="es-ES" b="1" dirty="0" smtClean="0">
                <a:latin typeface="Arial Black" pitchFamily="34" charset="0"/>
              </a:rPr>
              <a:t>Representación</a:t>
            </a:r>
            <a:r>
              <a:rPr lang="es-ES" b="1" baseline="0" dirty="0" smtClean="0">
                <a:latin typeface="Arial Black" pitchFamily="34" charset="0"/>
              </a:rPr>
              <a:t> gráfica. </a:t>
            </a:r>
          </a:p>
          <a:p>
            <a:endParaRPr lang="es-ES" b="1" baseline="0" dirty="0" smtClean="0">
              <a:latin typeface="Arial Black" pitchFamily="34" charset="0"/>
            </a:endParaRPr>
          </a:p>
          <a:p>
            <a:r>
              <a:rPr lang="es-ES" b="1" dirty="0" smtClean="0">
                <a:latin typeface="Arial Black" pitchFamily="34" charset="0"/>
              </a:rPr>
              <a:t>DIFERENCIACIÓN ENTRE:</a:t>
            </a:r>
          </a:p>
          <a:p>
            <a:r>
              <a:rPr lang="es-ES" b="1" dirty="0" smtClean="0">
                <a:latin typeface="Arial Black" pitchFamily="34" charset="0"/>
              </a:rPr>
              <a:t>PRESUPUESTARIA  = FONDOS PRESUPUESTADOS CALCULADOS CON CARÁCTER ANUAL</a:t>
            </a:r>
          </a:p>
          <a:p>
            <a:endParaRPr lang="es-ES" b="1" dirty="0" smtClean="0">
              <a:latin typeface="Arial Black" pitchFamily="34" charset="0"/>
            </a:endParaRPr>
          </a:p>
          <a:p>
            <a:r>
              <a:rPr lang="es-ES" b="1" dirty="0" smtClean="0">
                <a:latin typeface="Arial Black" pitchFamily="34" charset="0"/>
              </a:rPr>
              <a:t>AFECTADA = ART. 83 LOU</a:t>
            </a:r>
          </a:p>
          <a:p>
            <a:r>
              <a:rPr lang="es-ES" b="1" dirty="0" smtClean="0">
                <a:latin typeface="Arial Black" pitchFamily="34" charset="0"/>
              </a:rPr>
              <a:t>FINALISTAS</a:t>
            </a:r>
            <a:r>
              <a:rPr lang="es-ES" b="1" baseline="0" dirty="0" smtClean="0">
                <a:latin typeface="Arial Black" pitchFamily="34" charset="0"/>
              </a:rPr>
              <a:t> = FONDOS (ORGANISMOS, INSTITUCIONES..) ATIENDEN A DETERMINADO FIN Y CADUCIDAD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A</a:t>
            </a:r>
            <a:r>
              <a:rPr lang="es-ES" sz="3200" b="1" baseline="0" dirty="0" smtClean="0"/>
              <a:t> QUIEN SE LE ASIGNA EL CRÉDITO PARA GESTIONAR SUS GASTOS. </a:t>
            </a:r>
          </a:p>
          <a:p>
            <a:r>
              <a:rPr lang="es-ES" sz="3200" b="1" baseline="0" dirty="0" smtClean="0"/>
              <a:t>HASTA </a:t>
            </a:r>
            <a:r>
              <a:rPr lang="es-ES" sz="4800" b="1" baseline="0" dirty="0" smtClean="0"/>
              <a:t>73</a:t>
            </a:r>
            <a:r>
              <a:rPr lang="es-ES" sz="3200" b="1" baseline="0" dirty="0" smtClean="0"/>
              <a:t> ORGÁNICAS</a:t>
            </a:r>
          </a:p>
          <a:p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Agrupa los gastos según la naturaleza de la función a realizar.</a:t>
            </a:r>
            <a:endParaRPr lang="es-ES" sz="32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/>
              <a:t>SE MATERIALIZA EL GASTO, CON INDEPENDENCIA DEL ÓRGANO A QUIEN CORRESPONDA SU ASIGNACIÓN Y A LA FUNCIÓN A QUE SE DESTINE. 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5830-C290-B147-8854-11F782EBFCA5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07C1-F2D8-224C-B0C4-B4AA429E4629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3B10-ABA8-F846-B4AC-428375E647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34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07C1-F2D8-224C-B0C4-B4AA429E4629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3B10-ABA8-F846-B4AC-428375E647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3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07C1-F2D8-224C-B0C4-B4AA429E4629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3B10-ABA8-F846-B4AC-428375E647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49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07C1-F2D8-224C-B0C4-B4AA429E4629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3B10-ABA8-F846-B4AC-428375E647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8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07C1-F2D8-224C-B0C4-B4AA429E4629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3B10-ABA8-F846-B4AC-428375E647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92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07C1-F2D8-224C-B0C4-B4AA429E4629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3B10-ABA8-F846-B4AC-428375E647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38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07C1-F2D8-224C-B0C4-B4AA429E4629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3B10-ABA8-F846-B4AC-428375E647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92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07C1-F2D8-224C-B0C4-B4AA429E4629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3B10-ABA8-F846-B4AC-428375E647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34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07C1-F2D8-224C-B0C4-B4AA429E4629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3B10-ABA8-F846-B4AC-428375E647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21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07C1-F2D8-224C-B0C4-B4AA429E4629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3B10-ABA8-F846-B4AC-428375E647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70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07C1-F2D8-224C-B0C4-B4AA429E4629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3B10-ABA8-F846-B4AC-428375E647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8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D07C1-F2D8-224C-B0C4-B4AA429E4629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B3B10-ABA8-F846-B4AC-428375E647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74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esupuestoypatrimonio.umh.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nocursos.com/curso/1087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nanocursos.com/curso/9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nocursos.com/curso/973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nanocursos.com/curso/965" TargetMode="External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resupuestoypatrimonio.umh.es/patrimonio-e-inventario/modelos/alta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resupuestoypatrimonio.umh.es/patrimonio-e-inventario/modelos/alta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resupuestoypatrimonio.umh.es/presentacion-3/acuerdos-marco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presupuestoypatrimonio.umh.es/presentacion-3/recursos/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04"/>
          <a:stretch/>
        </p:blipFill>
        <p:spPr>
          <a:xfrm>
            <a:off x="0" y="0"/>
            <a:ext cx="1526721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722664" y="2521059"/>
            <a:ext cx="729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s-ES" sz="3200" b="1" dirty="0">
                <a:solidFill>
                  <a:srgbClr val="000000"/>
                </a:solidFill>
                <a:latin typeface="Verdana" panose="020B0604030504040204" pitchFamily="34" charset="0"/>
              </a:rPr>
              <a:t>ACOGIDA </a:t>
            </a:r>
            <a:r>
              <a:rPr lang="es-ES" sz="32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AL PERSONAL </a:t>
            </a:r>
            <a:r>
              <a:rPr lang="es-ES" sz="3200" b="1" dirty="0">
                <a:solidFill>
                  <a:srgbClr val="000000"/>
                </a:solidFill>
                <a:latin typeface="Verdana" panose="020B0604030504040204" pitchFamily="34" charset="0"/>
              </a:rPr>
              <a:t>DE ADMINISTRACIÓN Y </a:t>
            </a:r>
            <a:r>
              <a:rPr lang="es-ES" sz="32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SERVICIOS</a:t>
            </a:r>
          </a:p>
          <a:p>
            <a:pPr algn="ctr"/>
            <a:endParaRPr lang="es-ES" sz="3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es-ES" sz="32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Servicio de Gestión Presupuestaria y </a:t>
            </a:r>
            <a:r>
              <a:rPr lang="es-ES" sz="32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Patrimonial</a:t>
            </a:r>
          </a:p>
          <a:p>
            <a:pPr algn="ctr"/>
            <a:endParaRPr lang="es-ES" sz="32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es-ES" sz="1600" b="1" dirty="0" smtClean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http://presupuestoypatrimonio.umh.es</a:t>
            </a:r>
            <a:r>
              <a:rPr lang="es-ES" sz="16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65" y="777894"/>
            <a:ext cx="4486656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/>
          <p:nvPr/>
        </p:nvGrpSpPr>
        <p:grpSpPr>
          <a:xfrm>
            <a:off x="722313" y="2412124"/>
            <a:ext cx="7772400" cy="3853044"/>
            <a:chOff x="722313" y="2662282"/>
            <a:chExt cx="7772400" cy="3234993"/>
          </a:xfrm>
        </p:grpSpPr>
        <p:sp>
          <p:nvSpPr>
            <p:cNvPr id="3" name="1 Título"/>
            <p:cNvSpPr txBox="1">
              <a:spLocks/>
            </p:cNvSpPr>
            <p:nvPr/>
          </p:nvSpPr>
          <p:spPr>
            <a:xfrm>
              <a:off x="722313" y="2662282"/>
              <a:ext cx="7772400" cy="3163556"/>
            </a:xfrm>
            <a:prstGeom prst="rect">
              <a:avLst/>
            </a:prstGeom>
            <a:solidFill>
              <a:srgbClr val="333333"/>
            </a:solidFill>
          </p:spPr>
          <p:txBody>
            <a:bodyPr vert="horz" anchor="t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 b="1" cap="all">
                  <a:solidFill>
                    <a:schemeClr val="tx2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b="0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21301 REPARACIONES MAQUINARIA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0" cap="all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22000 MATERIAL</a:t>
              </a:r>
              <a:r>
                <a:rPr kumimoji="0" lang="es-ES" sz="3200" b="0" i="0" u="none" strike="noStrike" kern="0" cap="all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DE OFICINA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b="0" kern="0" baseline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22601</a:t>
              </a:r>
              <a:r>
                <a:rPr lang="es-ES" sz="3200" b="0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ATENCIÓN PROTOCOLARIA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b="0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48100 BECAS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b="0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62300 MOBILIARIO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b="0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62401 EQUIPOS INFORMÁTICOS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b="0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68302 GASTOS FUNCIONAMIENTO I+D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722313" y="5825838"/>
              <a:ext cx="7772400" cy="71437"/>
            </a:xfrm>
            <a:prstGeom prst="rect">
              <a:avLst/>
            </a:prstGeom>
            <a:solidFill>
              <a:srgbClr val="FF6501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10800000" flipV="1">
            <a:off x="3342289" y="1359922"/>
            <a:ext cx="2554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latin typeface="Arial Black" pitchFamily="34" charset="0"/>
              </a:rPr>
              <a:t>¿</a:t>
            </a:r>
            <a:r>
              <a:rPr lang="es-ES" sz="3200" dirty="0" smtClean="0">
                <a:latin typeface="Arial Black" pitchFamily="34" charset="0"/>
              </a:rPr>
              <a:t>en qué? 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633412"/>
          </a:xfrm>
          <a:solidFill>
            <a:srgbClr val="333333"/>
          </a:solidFill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s-ES" sz="3000" b="1" dirty="0" smtClean="0">
                <a:solidFill>
                  <a:schemeClr val="bg1"/>
                </a:solidFill>
              </a:rPr>
              <a:t/>
            </a:r>
            <a:br>
              <a:rPr lang="es-ES" sz="3000" b="1" dirty="0" smtClean="0">
                <a:solidFill>
                  <a:schemeClr val="bg1"/>
                </a:solidFill>
              </a:rPr>
            </a:br>
            <a:r>
              <a:rPr lang="es-ES" sz="3600" b="1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CLASIFICACIÓN ECONÓMICA:</a:t>
            </a:r>
            <a:br>
              <a:rPr lang="es-ES" sz="3600" b="1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</a:br>
            <a:endParaRPr lang="es-ES" sz="3600" b="1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" y="893535"/>
            <a:ext cx="8229600" cy="85085"/>
          </a:xfrm>
          <a:prstGeom prst="rect">
            <a:avLst/>
          </a:prstGeom>
          <a:solidFill>
            <a:srgbClr val="FF650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1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333333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3000" b="1" dirty="0" smtClean="0">
                <a:solidFill>
                  <a:schemeClr val="accent3"/>
                </a:solidFill>
              </a:rPr>
              <a:t/>
            </a:r>
            <a:br>
              <a:rPr lang="es-ES" sz="3000" b="1" dirty="0" smtClean="0">
                <a:solidFill>
                  <a:schemeClr val="accent3"/>
                </a:solidFill>
              </a:rPr>
            </a:br>
            <a:r>
              <a:rPr lang="es-ES" sz="3600" b="1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PARTIDA PRESUPUESTARIA</a:t>
            </a:r>
            <a:r>
              <a:rPr lang="es-ES" sz="3600" b="1" dirty="0" smtClean="0">
                <a:solidFill>
                  <a:schemeClr val="accent3"/>
                </a:solidFill>
                <a:latin typeface="Arial Black" pitchFamily="34" charset="0"/>
              </a:rPr>
              <a:t/>
            </a:r>
            <a:br>
              <a:rPr lang="es-ES" sz="3600" b="1" dirty="0" smtClean="0">
                <a:solidFill>
                  <a:schemeClr val="accent3"/>
                </a:solidFill>
                <a:latin typeface="Arial Black" pitchFamily="34" charset="0"/>
              </a:rPr>
            </a:br>
            <a:endParaRPr lang="es-ES" sz="3600" b="1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 bwMode="auto">
          <a:xfrm>
            <a:off x="-1" y="4727275"/>
            <a:ext cx="3720663" cy="135711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r>
              <a:rPr lang="es-ES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3 6  Z </a:t>
            </a:r>
            <a:r>
              <a:rPr lang="es-ES" b="1" dirty="0" err="1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s-ES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1 0 0 3 A 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ORGANICA  </a:t>
            </a:r>
          </a:p>
          <a:p>
            <a:pPr>
              <a:buNone/>
            </a:pPr>
            <a:endParaRPr lang="es-ES" altLang="es-ES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57200" y="894669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95536" y="908050"/>
            <a:ext cx="2505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200" b="1" dirty="0" smtClean="0">
              <a:solidFill>
                <a:srgbClr val="FF9900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1 4 </a:t>
            </a:r>
            <a:r>
              <a:rPr lang="es-ES" sz="32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s-ES" sz="3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7 </a:t>
            </a:r>
            <a:endParaRPr lang="es-ES" sz="32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ORGANICA  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57200" y="3294993"/>
            <a:ext cx="8291264" cy="1108346"/>
          </a:xfrm>
          <a:prstGeom prst="rect">
            <a:avLst/>
          </a:prstGeom>
          <a:solidFill>
            <a:srgbClr val="333333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000" b="1" dirty="0" smtClean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anose="020B0604020202020204" pitchFamily="34" charset="0"/>
              </a:rPr>
              <a:t>PARTIDA FINALISTA O DE FINANCIACIÓN AFECTADA </a:t>
            </a:r>
            <a:r>
              <a:rPr kumimoji="0" lang="es-ES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s-ES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s-ES" sz="12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" y="4331902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900855" y="908050"/>
            <a:ext cx="2916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200" b="1" dirty="0" smtClean="0">
              <a:solidFill>
                <a:srgbClr val="FF9900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1 2 2 0</a:t>
            </a:r>
            <a:endParaRPr lang="es-ES" sz="32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FUNCIONAL  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70970" y="894669"/>
            <a:ext cx="2782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200" b="1" dirty="0" smtClean="0">
              <a:solidFill>
                <a:srgbClr val="FF9900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2 4 9 0 0 </a:t>
            </a:r>
            <a:endParaRPr lang="es-ES" sz="32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ECONÓMICO</a:t>
            </a:r>
          </a:p>
        </p:txBody>
      </p:sp>
      <p:cxnSp>
        <p:nvCxnSpPr>
          <p:cNvPr id="12" name="11 Conector recto"/>
          <p:cNvCxnSpPr/>
          <p:nvPr/>
        </p:nvCxnSpPr>
        <p:spPr>
          <a:xfrm flipH="1">
            <a:off x="2900855" y="1434662"/>
            <a:ext cx="409904" cy="835572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>
            <a:off x="5966018" y="1434662"/>
            <a:ext cx="409904" cy="835572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3531476" y="4126377"/>
            <a:ext cx="2639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200" b="1" dirty="0" smtClean="0">
              <a:solidFill>
                <a:srgbClr val="FF9900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5 4 1 A</a:t>
            </a:r>
            <a:endParaRPr lang="es-ES" sz="32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FUNCIONAL  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375922" y="4197815"/>
            <a:ext cx="2768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200" b="1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3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6 8 3 0 2 </a:t>
            </a:r>
            <a:endParaRPr lang="es-ES" sz="32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ECONÓMICO</a:t>
            </a:r>
          </a:p>
        </p:txBody>
      </p:sp>
      <p:cxnSp>
        <p:nvCxnSpPr>
          <p:cNvPr id="16" name="15 Conector recto"/>
          <p:cNvCxnSpPr/>
          <p:nvPr/>
        </p:nvCxnSpPr>
        <p:spPr>
          <a:xfrm flipH="1">
            <a:off x="3326524" y="4727275"/>
            <a:ext cx="409904" cy="835572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6170970" y="4727275"/>
            <a:ext cx="409904" cy="835572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633412"/>
          </a:xfrm>
          <a:solidFill>
            <a:srgbClr val="333333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Arial Black" pitchFamily="34" charset="0"/>
              </a:rPr>
              <a:t>3 6 . Z </a:t>
            </a:r>
            <a:r>
              <a:rPr lang="es-ES" sz="3200" b="1" dirty="0" err="1" smtClean="0">
                <a:solidFill>
                  <a:schemeClr val="bg1"/>
                </a:solidFill>
                <a:latin typeface="Arial Black" pitchFamily="34" charset="0"/>
              </a:rPr>
              <a:t>Z</a:t>
            </a:r>
            <a:r>
              <a:rPr lang="es-ES" sz="3200" b="1" dirty="0" smtClean="0">
                <a:solidFill>
                  <a:schemeClr val="bg1"/>
                </a:solidFill>
                <a:latin typeface="Arial Black" pitchFamily="34" charset="0"/>
              </a:rPr>
              <a:t> 0 . 0 0 3 . A S </a:t>
            </a:r>
            <a:endParaRPr lang="es-ES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" y="880155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25214" y="2017986"/>
            <a:ext cx="796158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endParaRPr lang="es-ES" sz="3200" b="1" dirty="0" smtClean="0">
              <a:solidFill>
                <a:srgbClr val="FF6501"/>
              </a:solidFill>
              <a:ea typeface="Calibri"/>
              <a:cs typeface="Times New Roman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959365" y="1179622"/>
            <a:ext cx="1434663" cy="1258840"/>
          </a:xfrm>
          <a:prstGeom prst="rect">
            <a:avLst/>
          </a:prstGeom>
          <a:solidFill>
            <a:srgbClr val="3333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3 6</a:t>
            </a:r>
            <a:endParaRPr lang="es-ES" sz="3200" b="1" dirty="0">
              <a:solidFill>
                <a:schemeClr val="bg1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355834" y="1179622"/>
            <a:ext cx="3153104" cy="1258840"/>
          </a:xfrm>
          <a:prstGeom prst="rect">
            <a:avLst/>
          </a:prstGeom>
          <a:solidFill>
            <a:srgbClr val="FF650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UNIDAD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ORGÁNICA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355834" y="2643414"/>
            <a:ext cx="3153104" cy="1258840"/>
          </a:xfrm>
          <a:prstGeom prst="rect">
            <a:avLst/>
          </a:prstGeom>
          <a:solidFill>
            <a:srgbClr val="FF650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35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PROF.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RESPONSABLE</a:t>
            </a:r>
            <a:endParaRPr lang="es-ES" sz="3200" b="1" dirty="0">
              <a:solidFill>
                <a:schemeClr val="bg1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355834" y="4130566"/>
            <a:ext cx="3153104" cy="1258840"/>
          </a:xfrm>
          <a:prstGeom prst="rect">
            <a:avLst/>
          </a:prstGeom>
          <a:solidFill>
            <a:srgbClr val="FF650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NÚMERO</a:t>
            </a:r>
          </a:p>
          <a:p>
            <a:pPr algn="ctr">
              <a:spcBef>
                <a:spcPct val="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PROYECTO</a:t>
            </a:r>
            <a:endParaRPr lang="es-ES" sz="3200" b="1" dirty="0">
              <a:solidFill>
                <a:schemeClr val="bg1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355834" y="5599160"/>
            <a:ext cx="3153104" cy="1053888"/>
          </a:xfrm>
          <a:prstGeom prst="rect">
            <a:avLst/>
          </a:prstGeom>
          <a:solidFill>
            <a:srgbClr val="FF650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TIPO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PROYECTO</a:t>
            </a:r>
            <a:endParaRPr lang="es-ES" sz="3200" b="1" dirty="0">
              <a:solidFill>
                <a:schemeClr val="bg1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959365" y="2643414"/>
            <a:ext cx="1434663" cy="1258840"/>
          </a:xfrm>
          <a:prstGeom prst="rect">
            <a:avLst/>
          </a:prstGeom>
          <a:solidFill>
            <a:srgbClr val="3333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Z </a:t>
            </a:r>
            <a:r>
              <a:rPr lang="es-ES" sz="3200" b="1" dirty="0" err="1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Z</a:t>
            </a:r>
            <a:r>
              <a:rPr lang="es-ES" sz="32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rgbClr val="FF6501"/>
                </a:solidFill>
                <a:latin typeface="Arial Black" pitchFamily="34" charset="0"/>
                <a:ea typeface="+mj-ea"/>
                <a:cs typeface="+mj-cs"/>
              </a:rPr>
              <a:t>0</a:t>
            </a:r>
            <a:r>
              <a:rPr lang="es-ES" sz="32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lang="es-ES" sz="3200" b="1" dirty="0">
              <a:solidFill>
                <a:schemeClr val="bg1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959365" y="4130566"/>
            <a:ext cx="1434663" cy="1258840"/>
          </a:xfrm>
          <a:prstGeom prst="rect">
            <a:avLst/>
          </a:prstGeom>
          <a:solidFill>
            <a:srgbClr val="3333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0 0 3</a:t>
            </a:r>
            <a:endParaRPr lang="es-ES" sz="3200" b="1" dirty="0">
              <a:solidFill>
                <a:schemeClr val="bg1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5959365" y="5599160"/>
            <a:ext cx="1434663" cy="1053888"/>
          </a:xfrm>
          <a:prstGeom prst="rect">
            <a:avLst/>
          </a:prstGeom>
          <a:solidFill>
            <a:srgbClr val="3333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A S</a:t>
            </a:r>
            <a:endParaRPr lang="es-ES" sz="3200" b="1" dirty="0">
              <a:solidFill>
                <a:schemeClr val="bg1"/>
              </a:solidFill>
              <a:latin typeface="Arial Black" pitchFamily="34" charset="0"/>
              <a:ea typeface="+mj-ea"/>
              <a:cs typeface="+mj-cs"/>
            </a:endParaRPr>
          </a:p>
        </p:txBody>
      </p:sp>
      <p:cxnSp>
        <p:nvCxnSpPr>
          <p:cNvPr id="16" name="15 Conector recto"/>
          <p:cNvCxnSpPr/>
          <p:nvPr/>
        </p:nvCxnSpPr>
        <p:spPr>
          <a:xfrm flipH="1">
            <a:off x="7157545" y="260124"/>
            <a:ext cx="236483" cy="620031"/>
          </a:xfrm>
          <a:prstGeom prst="line">
            <a:avLst/>
          </a:prstGeom>
          <a:ln>
            <a:solidFill>
              <a:srgbClr val="FF65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1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41539"/>
            <a:ext cx="8229600" cy="1017917"/>
          </a:xfrm>
          <a:solidFill>
            <a:srgbClr val="333333"/>
          </a:solidFill>
        </p:spPr>
        <p:txBody>
          <a:bodyPr>
            <a:noAutofit/>
          </a:bodyPr>
          <a:lstStyle/>
          <a:p>
            <a:pPr algn="l">
              <a:defRPr/>
            </a:pPr>
            <a:r>
              <a:rPr lang="es-ES" sz="3200" cap="all" dirty="0" smtClean="0">
                <a:solidFill>
                  <a:schemeClr val="bg1"/>
                </a:solidFill>
                <a:latin typeface="Arial Black" pitchFamily="34" charset="0"/>
              </a:rPr>
              <a:t>Tipos DE PROYECTOS  DE  INVESTIGACIÓN</a:t>
            </a:r>
            <a:endParaRPr lang="es-ES" sz="32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25214" y="2017986"/>
            <a:ext cx="796158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endParaRPr lang="es-ES" sz="3200" b="1" dirty="0" smtClean="0">
              <a:solidFill>
                <a:srgbClr val="FF6501"/>
              </a:solidFill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25215" y="1037596"/>
            <a:ext cx="796158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3200" b="1" dirty="0" smtClean="0">
              <a:solidFill>
                <a:srgbClr val="FF6501"/>
              </a:solidFill>
              <a:latin typeface="Arial" pitchFamily="34" charset="0"/>
              <a:cs typeface="Arial" pitchFamily="34" charset="0"/>
            </a:endParaRPr>
          </a:p>
          <a:p>
            <a:endParaRPr lang="es-ES" sz="3200" b="1" dirty="0" smtClean="0">
              <a:solidFill>
                <a:srgbClr val="FF650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3200" b="1" dirty="0" smtClean="0">
                <a:solidFill>
                  <a:srgbClr val="FF6501"/>
                </a:solidFill>
                <a:latin typeface="Arial" pitchFamily="34" charset="0"/>
                <a:cs typeface="Arial" pitchFamily="34" charset="0"/>
              </a:rPr>
              <a:t>AM</a:t>
            </a:r>
            <a:r>
              <a:rPr lang="es-ES" sz="3200" dirty="0" smtClean="0">
                <a:solidFill>
                  <a:srgbClr val="FF650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Ayudas Movilidad</a:t>
            </a:r>
          </a:p>
          <a:p>
            <a:r>
              <a:rPr lang="es-ES" sz="3200" b="1" dirty="0" smtClean="0">
                <a:solidFill>
                  <a:srgbClr val="FF6501"/>
                </a:solidFill>
                <a:latin typeface="Arial" pitchFamily="34" charset="0"/>
                <a:cs typeface="Arial" pitchFamily="34" charset="0"/>
              </a:rPr>
              <a:t>AS: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Asesoramiento y Asistencia Técnica</a:t>
            </a:r>
          </a:p>
          <a:p>
            <a:r>
              <a:rPr lang="es-ES" sz="3200" b="1" dirty="0" smtClean="0">
                <a:solidFill>
                  <a:srgbClr val="FF6501"/>
                </a:solidFill>
                <a:latin typeface="Arial" pitchFamily="34" charset="0"/>
                <a:cs typeface="Arial" pitchFamily="34" charset="0"/>
              </a:rPr>
              <a:t>AT: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Apoyo Tecnológico</a:t>
            </a:r>
          </a:p>
          <a:p>
            <a:r>
              <a:rPr lang="es-ES" sz="3200" b="1" dirty="0" smtClean="0">
                <a:solidFill>
                  <a:srgbClr val="FF6501"/>
                </a:solidFill>
                <a:latin typeface="Arial" pitchFamily="34" charset="0"/>
                <a:cs typeface="Arial" pitchFamily="34" charset="0"/>
              </a:rPr>
              <a:t>CT: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Cátedras Especiales</a:t>
            </a:r>
          </a:p>
          <a:p>
            <a:r>
              <a:rPr lang="es-ES" sz="3200" b="1" dirty="0" smtClean="0">
                <a:solidFill>
                  <a:srgbClr val="FF6501"/>
                </a:solidFill>
                <a:latin typeface="Arial" pitchFamily="34" charset="0"/>
                <a:cs typeface="Arial" pitchFamily="34" charset="0"/>
              </a:rPr>
              <a:t>GR: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Centro de Gasto Genérico</a:t>
            </a:r>
          </a:p>
          <a:p>
            <a:r>
              <a:rPr lang="es-ES" sz="3200" b="1" dirty="0" smtClean="0">
                <a:solidFill>
                  <a:srgbClr val="FF6501"/>
                </a:solidFill>
                <a:latin typeface="Arial" pitchFamily="34" charset="0"/>
                <a:cs typeface="Arial" pitchFamily="34" charset="0"/>
              </a:rPr>
              <a:t>IC:</a:t>
            </a: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Contratos de I+I</a:t>
            </a:r>
          </a:p>
          <a:p>
            <a:r>
              <a:rPr lang="es-ES" sz="3200" b="1" dirty="0" smtClean="0">
                <a:solidFill>
                  <a:srgbClr val="FF6501"/>
                </a:solidFill>
                <a:latin typeface="Arial" pitchFamily="34" charset="0"/>
                <a:cs typeface="Arial" pitchFamily="34" charset="0"/>
              </a:rPr>
              <a:t>PS: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Prestaciones de Servicio</a:t>
            </a:r>
          </a:p>
          <a:p>
            <a:r>
              <a:rPr lang="es-ES" sz="3200" b="1" dirty="0" smtClean="0">
                <a:solidFill>
                  <a:srgbClr val="FF6501"/>
                </a:solidFill>
                <a:latin typeface="Arial" pitchFamily="34" charset="0"/>
                <a:cs typeface="Arial" pitchFamily="34" charset="0"/>
              </a:rPr>
              <a:t>OT: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Otros</a:t>
            </a:r>
          </a:p>
          <a:p>
            <a:endParaRPr lang="es-E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7200" y="1259456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1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633412"/>
          </a:xfrm>
          <a:solidFill>
            <a:srgbClr val="333333"/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s-ES" sz="3200" cap="all" dirty="0" smtClean="0">
                <a:solidFill>
                  <a:schemeClr val="bg1"/>
                </a:solidFill>
                <a:latin typeface="Arial Black" pitchFamily="34" charset="0"/>
              </a:rPr>
              <a:t>Tipos DE PROYECTOS DOCENCIA</a:t>
            </a:r>
            <a:endParaRPr lang="es-ES" sz="32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" y="880155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25214" y="2017986"/>
            <a:ext cx="796158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endParaRPr lang="es-ES" sz="3200" b="1" dirty="0" smtClean="0">
              <a:solidFill>
                <a:srgbClr val="FF6501"/>
              </a:solidFill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25214" y="1328468"/>
            <a:ext cx="7630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3200" dirty="0" smtClean="0">
              <a:solidFill>
                <a:srgbClr val="FF6501"/>
              </a:solidFill>
              <a:latin typeface="Arial Black" pitchFamily="34" charset="0"/>
            </a:endParaRPr>
          </a:p>
          <a:p>
            <a:r>
              <a:rPr lang="es-ES" sz="3200" dirty="0" smtClean="0">
                <a:solidFill>
                  <a:srgbClr val="FF6501"/>
                </a:solidFill>
                <a:latin typeface="Arial Black" pitchFamily="34" charset="0"/>
              </a:rPr>
              <a:t>CP:</a:t>
            </a:r>
            <a:r>
              <a:rPr lang="es-ES" sz="3200" dirty="0" smtClean="0">
                <a:latin typeface="Arial Black" pitchFamily="34" charset="0"/>
              </a:rPr>
              <a:t>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Curso de Perfeccionamiento</a:t>
            </a:r>
          </a:p>
          <a:p>
            <a:r>
              <a:rPr lang="es-ES" sz="3200" dirty="0" smtClean="0">
                <a:solidFill>
                  <a:srgbClr val="FF6501"/>
                </a:solidFill>
                <a:latin typeface="Arial Black" pitchFamily="34" charset="0"/>
              </a:rPr>
              <a:t>CX:</a:t>
            </a:r>
            <a:r>
              <a:rPr lang="es-ES" sz="3200" dirty="0" smtClean="0">
                <a:latin typeface="Arial Black" pitchFamily="34" charset="0"/>
              </a:rPr>
              <a:t>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Curso de Experto</a:t>
            </a:r>
          </a:p>
          <a:p>
            <a:r>
              <a:rPr lang="es-ES" sz="3200" dirty="0" smtClean="0">
                <a:solidFill>
                  <a:srgbClr val="FF6501"/>
                </a:solidFill>
                <a:latin typeface="Arial Black" pitchFamily="34" charset="0"/>
              </a:rPr>
              <a:t>CE:</a:t>
            </a:r>
            <a:r>
              <a:rPr lang="es-ES" sz="3200" dirty="0" smtClean="0">
                <a:latin typeface="Arial Black" pitchFamily="34" charset="0"/>
              </a:rPr>
              <a:t>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Curso Especialista</a:t>
            </a:r>
          </a:p>
          <a:p>
            <a:r>
              <a:rPr lang="es-ES" sz="3200" dirty="0" smtClean="0">
                <a:solidFill>
                  <a:srgbClr val="FF6501"/>
                </a:solidFill>
                <a:latin typeface="Arial Black" pitchFamily="34" charset="0"/>
              </a:rPr>
              <a:t>MA: </a:t>
            </a:r>
            <a:r>
              <a:rPr lang="es-ES" sz="3200" dirty="0" err="1" smtClean="0">
                <a:latin typeface="Arial" pitchFamily="34" charset="0"/>
                <a:cs typeface="Arial" pitchFamily="34" charset="0"/>
              </a:rPr>
              <a:t>Master</a:t>
            </a: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3200" dirty="0" smtClean="0">
                <a:solidFill>
                  <a:srgbClr val="FF6501"/>
                </a:solidFill>
                <a:latin typeface="Arial Black" pitchFamily="34" charset="0"/>
              </a:rPr>
              <a:t>MO:</a:t>
            </a:r>
            <a:r>
              <a:rPr lang="es-ES" sz="3200" dirty="0" smtClean="0">
                <a:latin typeface="Arial Black" pitchFamily="34" charset="0"/>
              </a:rPr>
              <a:t> </a:t>
            </a:r>
            <a:r>
              <a:rPr lang="es-ES" sz="3200" dirty="0" err="1" smtClean="0">
                <a:latin typeface="Arial" pitchFamily="34" charset="0"/>
                <a:cs typeface="Arial" pitchFamily="34" charset="0"/>
              </a:rPr>
              <a:t>Master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Oficial</a:t>
            </a:r>
          </a:p>
          <a:p>
            <a:r>
              <a:rPr lang="es-ES" sz="3200" dirty="0" smtClean="0">
                <a:solidFill>
                  <a:srgbClr val="FF6501"/>
                </a:solidFill>
                <a:latin typeface="Arial Black" pitchFamily="34" charset="0"/>
              </a:rPr>
              <a:t>CA:</a:t>
            </a:r>
            <a:r>
              <a:rPr lang="es-ES" sz="3200" dirty="0" smtClean="0">
                <a:latin typeface="Arial Black" pitchFamily="34" charset="0"/>
              </a:rPr>
              <a:t>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Curso Adaptación al Grado</a:t>
            </a:r>
          </a:p>
          <a:p>
            <a:r>
              <a:rPr lang="es-ES" sz="3200" dirty="0" smtClean="0">
                <a:solidFill>
                  <a:srgbClr val="FF6501"/>
                </a:solidFill>
                <a:latin typeface="Arial Black" pitchFamily="34" charset="0"/>
              </a:rPr>
              <a:t>PD:</a:t>
            </a:r>
            <a:r>
              <a:rPr lang="es-ES" sz="3200" dirty="0" smtClean="0">
                <a:latin typeface="Arial Black" pitchFamily="34" charset="0"/>
              </a:rPr>
              <a:t>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Programa de Doctorado</a:t>
            </a:r>
          </a:p>
          <a:p>
            <a:pPr algn="ctr"/>
            <a:endParaRPr lang="es-E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73479"/>
            <a:ext cx="8229600" cy="806676"/>
          </a:xfrm>
          <a:solidFill>
            <a:srgbClr val="333333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3000" b="1" dirty="0" smtClean="0">
                <a:solidFill>
                  <a:schemeClr val="bg1"/>
                </a:solidFill>
              </a:rPr>
              <a:t/>
            </a:r>
            <a:br>
              <a:rPr lang="es-ES" sz="3000" b="1" dirty="0" smtClean="0">
                <a:solidFill>
                  <a:schemeClr val="bg1"/>
                </a:solidFill>
              </a:rPr>
            </a:br>
            <a:r>
              <a:rPr lang="es-ES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UXXI-ECONÓMICO: UXXI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" y="880155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4894"/>
            <a:ext cx="8229600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73479"/>
            <a:ext cx="8229600" cy="806676"/>
          </a:xfrm>
          <a:solidFill>
            <a:srgbClr val="333333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3000" b="1" dirty="0" smtClean="0">
                <a:solidFill>
                  <a:schemeClr val="bg1"/>
                </a:solidFill>
              </a:rPr>
              <a:t/>
            </a:r>
            <a:br>
              <a:rPr lang="es-ES" sz="3000" b="1" dirty="0" smtClean="0">
                <a:solidFill>
                  <a:schemeClr val="bg1"/>
                </a:solidFill>
              </a:rPr>
            </a:br>
            <a:r>
              <a:rPr lang="es-ES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UXXI-ECONÓMICO: UXXI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" y="880155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031" name="Picture 7" descr="http://presupuestoypatrimonio.umh.es/files/2017/11/NANOCURSOS-UÑA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8" y="2405516"/>
            <a:ext cx="1533525" cy="25241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presupuestoypatrimonio.umh.es/files/2017/11/NANOCURSOS-CALCULADOR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696" y="2405516"/>
            <a:ext cx="1571625" cy="25241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presupuestoypatrimonio.umh.es/files/2017/11/NANOCURSOS-PATATA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85" y="2395991"/>
            <a:ext cx="1581150" cy="25241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presupuestoypatrimonio.umh.es/files/2017/11/NANOCURSOS-LIBROS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4"/>
          <a:stretch/>
        </p:blipFill>
        <p:spPr bwMode="auto">
          <a:xfrm>
            <a:off x="6707413" y="2405516"/>
            <a:ext cx="1563008" cy="25050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37268" y="1502165"/>
            <a:ext cx="78383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600" dirty="0" smtClean="0"/>
              <a:t>ACCESO A NANOCURSOS UNIVERSITAS XXI-ECONÓMICO: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6061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722313" y="2686050"/>
            <a:ext cx="7772400" cy="1529927"/>
            <a:chOff x="722313" y="1973978"/>
            <a:chExt cx="7772400" cy="2053317"/>
          </a:xfrm>
        </p:grpSpPr>
        <p:sp>
          <p:nvSpPr>
            <p:cNvPr id="3" name="1 Título"/>
            <p:cNvSpPr txBox="1">
              <a:spLocks/>
            </p:cNvSpPr>
            <p:nvPr/>
          </p:nvSpPr>
          <p:spPr>
            <a:xfrm>
              <a:off x="722313" y="1973978"/>
              <a:ext cx="7772400" cy="1995262"/>
            </a:xfrm>
            <a:prstGeom prst="rect">
              <a:avLst/>
            </a:prstGeom>
            <a:solidFill>
              <a:srgbClr val="333333"/>
            </a:solidFill>
          </p:spPr>
          <p:txBody>
            <a:bodyPr vert="horz" anchor="t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 b="1" cap="all">
                  <a:solidFill>
                    <a:schemeClr val="tx2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all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</a:rPr>
                <a:t>PATRIMONIO 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kern="0" dirty="0" smtClean="0">
                  <a:solidFill>
                    <a:srgbClr val="FFFFFF"/>
                  </a:solidFill>
                  <a:latin typeface="Arial"/>
                </a:rPr>
                <a:t>INVENTARIO</a:t>
              </a:r>
              <a:endParaRPr kumimoji="0" lang="es-ES" sz="24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722313" y="3955858"/>
              <a:ext cx="7772400" cy="71437"/>
            </a:xfrm>
            <a:prstGeom prst="rect">
              <a:avLst/>
            </a:prstGeom>
            <a:solidFill>
              <a:srgbClr val="FF6501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0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633412"/>
          </a:xfrm>
          <a:solidFill>
            <a:srgbClr val="333333"/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s-ES" sz="3200" cap="all" dirty="0" smtClean="0">
                <a:solidFill>
                  <a:schemeClr val="bg1"/>
                </a:solidFill>
                <a:latin typeface="Arial Black" pitchFamily="34" charset="0"/>
              </a:rPr>
              <a:t>PATRIMONIO E INVENTARIO</a:t>
            </a:r>
            <a:endParaRPr lang="es-ES" sz="32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" y="880155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25214" y="2017986"/>
            <a:ext cx="796158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endParaRPr lang="es-ES" sz="3200" b="1" dirty="0" smtClean="0">
              <a:solidFill>
                <a:srgbClr val="FF6501"/>
              </a:solidFill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57200" y="1478599"/>
            <a:ext cx="7630509" cy="4407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3200" dirty="0" smtClean="0"/>
              <a:t>Gestiona el</a:t>
            </a:r>
            <a:r>
              <a:rPr lang="es-ES" sz="3200" dirty="0"/>
              <a:t> </a:t>
            </a:r>
            <a:r>
              <a:rPr lang="es-ES" sz="3200" b="1" dirty="0"/>
              <a:t>Inventario</a:t>
            </a:r>
            <a:r>
              <a:rPr lang="es-ES" sz="3200" dirty="0"/>
              <a:t> </a:t>
            </a:r>
            <a:r>
              <a:rPr lang="es-ES" sz="3200" dirty="0" smtClean="0"/>
              <a:t>de </a:t>
            </a:r>
            <a:r>
              <a:rPr lang="es-ES" sz="3200" b="1" dirty="0" smtClean="0"/>
              <a:t>bienes</a:t>
            </a:r>
            <a:r>
              <a:rPr lang="es-ES" sz="3200" dirty="0" smtClean="0"/>
              <a:t> (altas, bajas, traslados) </a:t>
            </a:r>
            <a:r>
              <a:rPr lang="es-ES" sz="3200" dirty="0"/>
              <a:t>y </a:t>
            </a:r>
            <a:r>
              <a:rPr lang="es-ES" sz="3200" dirty="0" smtClean="0"/>
              <a:t>los </a:t>
            </a:r>
            <a:r>
              <a:rPr lang="es-ES" sz="3200" b="1" dirty="0" smtClean="0"/>
              <a:t>derechos</a:t>
            </a:r>
            <a:r>
              <a:rPr lang="es-ES" sz="3200" dirty="0" smtClean="0"/>
              <a:t> </a:t>
            </a:r>
            <a:r>
              <a:rPr lang="es-ES" sz="3200" dirty="0"/>
              <a:t>que integran el </a:t>
            </a:r>
            <a:r>
              <a:rPr lang="es-ES" sz="3200" dirty="0" smtClean="0"/>
              <a:t>Patrimonio UMH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s-ES" sz="900" dirty="0" smtClean="0"/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3200" dirty="0" smtClean="0"/>
              <a:t>Gestiona las cesiones y donaciones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s-ES" sz="900" dirty="0" smtClean="0"/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3200" dirty="0" smtClean="0"/>
              <a:t>Revisa y aporta datos para </a:t>
            </a:r>
            <a:r>
              <a:rPr lang="es-ES" sz="3200" dirty="0"/>
              <a:t>incorporación al Presupuesto </a:t>
            </a:r>
            <a:r>
              <a:rPr lang="es-ES" sz="3200" dirty="0" smtClean="0"/>
              <a:t>y a la Contabilidad </a:t>
            </a:r>
            <a:r>
              <a:rPr lang="es-ES" sz="3200" dirty="0" smtClean="0"/>
              <a:t>UMH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s-ES" sz="1200" dirty="0" smtClean="0"/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 Black" pitchFamily="34" charset="0"/>
                <a:hlinkClick r:id="rId3"/>
              </a:rPr>
              <a:t>NORMATIVA PATRIMONIAL UMH</a:t>
            </a:r>
            <a:endParaRPr lang="es-E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633412"/>
          </a:xfrm>
          <a:solidFill>
            <a:srgbClr val="333333"/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s-ES" sz="3200" cap="all" dirty="0" smtClean="0">
                <a:solidFill>
                  <a:schemeClr val="bg1"/>
                </a:solidFill>
                <a:latin typeface="Arial Black" pitchFamily="34" charset="0"/>
              </a:rPr>
              <a:t>PATRIMONIO E INVENTARIO</a:t>
            </a:r>
            <a:endParaRPr lang="es-ES" sz="32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" y="880155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25214" y="2017986"/>
            <a:ext cx="796158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540385" algn="l"/>
              </a:tabLst>
            </a:pPr>
            <a:endParaRPr lang="es-ES" sz="3200" b="1" dirty="0" smtClean="0">
              <a:solidFill>
                <a:srgbClr val="FF6501"/>
              </a:solidFill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25214" y="1328468"/>
            <a:ext cx="763050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Arial Black" pitchFamily="34" charset="0"/>
                <a:hlinkClick r:id="rId3"/>
              </a:rPr>
              <a:t>Alta en Inventario UMH</a:t>
            </a:r>
            <a:endParaRPr lang="es-ES" sz="3200" dirty="0" smtClean="0">
              <a:latin typeface="Arial Black" pitchFamily="34" charset="0"/>
            </a:endParaRPr>
          </a:p>
          <a:p>
            <a:endParaRPr lang="es-ES" sz="1000" b="1" dirty="0" smtClean="0"/>
          </a:p>
          <a:p>
            <a:r>
              <a:rPr lang="es-ES" sz="2800" b="1" u="sng" dirty="0" smtClean="0"/>
              <a:t>Documentación </a:t>
            </a:r>
            <a:r>
              <a:rPr lang="es-ES" sz="2800" b="1" u="sng" dirty="0"/>
              <a:t>a presentar</a:t>
            </a:r>
            <a:r>
              <a:rPr lang="es-ES" sz="3200" b="1" dirty="0"/>
              <a:t>:</a:t>
            </a:r>
            <a:endParaRPr lang="es-ES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3200" b="1" i="1" dirty="0" smtClean="0"/>
              <a:t>ACTA DE RECEPCIÓN</a:t>
            </a:r>
          </a:p>
          <a:p>
            <a:pPr lvl="1">
              <a:lnSpc>
                <a:spcPct val="150000"/>
              </a:lnSpc>
            </a:pPr>
            <a:r>
              <a:rPr lang="es-ES" sz="1600" dirty="0" smtClean="0"/>
              <a:t>- Supone la comprobación del </a:t>
            </a:r>
            <a:r>
              <a:rPr lang="es-ES" sz="1600" dirty="0"/>
              <a:t>correcto </a:t>
            </a:r>
            <a:r>
              <a:rPr lang="es-ES" sz="1600" dirty="0" smtClean="0"/>
              <a:t>funcionamiento del bien.</a:t>
            </a:r>
            <a:endParaRPr lang="es-ES" sz="3200" b="1" i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3200" b="1" i="1" dirty="0" smtClean="0"/>
              <a:t>COPIA </a:t>
            </a:r>
            <a:r>
              <a:rPr lang="es-ES" sz="3200" b="1" i="1" dirty="0"/>
              <a:t>DE FACTURA</a:t>
            </a:r>
            <a:endParaRPr lang="es-ES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3200" b="1" i="1" dirty="0"/>
              <a:t>COPIA DE DOCUMENTO CONTABLE </a:t>
            </a:r>
            <a:r>
              <a:rPr lang="es-ES" sz="3200" b="1" i="1" dirty="0" smtClean="0"/>
              <a:t>ADO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3200" b="1" i="1" dirty="0" smtClean="0"/>
              <a:t>HOJA SOFTWARE (EN SU CASO)</a:t>
            </a:r>
            <a:endParaRPr lang="es-ES" sz="3200" dirty="0" smtClean="0"/>
          </a:p>
          <a:p>
            <a:pPr algn="just"/>
            <a:endParaRPr lang="es-E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024" y="0"/>
            <a:ext cx="8535419" cy="1143000"/>
          </a:xfrm>
        </p:spPr>
        <p:txBody>
          <a:bodyPr>
            <a:noAutofit/>
          </a:bodyPr>
          <a:lstStyle/>
          <a:p>
            <a:r>
              <a:rPr lang="es-ES" sz="6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Partidas de Gasto</a:t>
            </a:r>
            <a:endParaRPr lang="es-ES" sz="6000" dirty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36933" y="1388078"/>
            <a:ext cx="8229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¿Qué hacemos?</a:t>
            </a:r>
          </a:p>
          <a:p>
            <a:pPr marL="342900" indent="-342900">
              <a:buFont typeface="+mj-lt"/>
              <a:buAutoNum type="arabicPeriod"/>
            </a:pPr>
            <a:endParaRPr lang="es-E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La partida presupuestaria</a:t>
            </a:r>
          </a:p>
          <a:p>
            <a:pPr lvl="1"/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2.1 Créditos generales</a:t>
            </a:r>
          </a:p>
          <a:p>
            <a:pPr lvl="1"/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2.2 Créditos finalistas</a:t>
            </a:r>
          </a:p>
          <a:p>
            <a:pPr lvl="1"/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2.3 </a:t>
            </a:r>
            <a:r>
              <a:rPr lang="es-E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Universitas</a:t>
            </a: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XXI-Económico</a:t>
            </a:r>
          </a:p>
          <a:p>
            <a:pPr marL="342900" indent="-342900">
              <a:buFont typeface="+mj-lt"/>
              <a:buAutoNum type="arabicPeriod"/>
            </a:pPr>
            <a:endParaRPr lang="es-E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E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Patrimonio e Inventario</a:t>
            </a:r>
          </a:p>
          <a:p>
            <a:pPr marL="342900" indent="-342900">
              <a:buFont typeface="+mj-lt"/>
              <a:buAutoNum type="arabicPeriod"/>
            </a:pPr>
            <a:endParaRPr lang="es-E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Central de Compras y Recursos</a:t>
            </a:r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s-E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s-E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7200" y="274638"/>
            <a:ext cx="8229600" cy="633412"/>
          </a:xfrm>
          <a:prstGeom prst="rect">
            <a:avLst/>
          </a:prstGeom>
          <a:solidFill>
            <a:srgbClr val="333333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s-ES" sz="128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Arial" panose="020B0604020202020204" pitchFamily="34" charset="0"/>
              </a:rPr>
              <a:t>INDICE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57200" y="894669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633412"/>
          </a:xfrm>
          <a:solidFill>
            <a:srgbClr val="333333"/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s-ES" sz="3200" cap="all" dirty="0" smtClean="0">
                <a:solidFill>
                  <a:schemeClr val="bg1"/>
                </a:solidFill>
                <a:latin typeface="Arial Black" pitchFamily="34" charset="0"/>
              </a:rPr>
              <a:t>PATRIMONIO E INVENTARIO</a:t>
            </a:r>
            <a:endParaRPr lang="es-ES" sz="32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" y="880155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25214" y="2017986"/>
            <a:ext cx="796158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540385" algn="l"/>
              </a:tabLst>
            </a:pPr>
            <a:endParaRPr lang="es-ES" sz="3200" b="1" dirty="0" smtClean="0">
              <a:solidFill>
                <a:srgbClr val="FF6501"/>
              </a:solidFill>
              <a:ea typeface="Calibri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1063" t="23349" r="29465" b="12754"/>
          <a:stretch/>
        </p:blipFill>
        <p:spPr>
          <a:xfrm>
            <a:off x="457200" y="1267339"/>
            <a:ext cx="8372524" cy="50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633412"/>
          </a:xfrm>
          <a:solidFill>
            <a:srgbClr val="333333"/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s-ES" sz="3200" cap="all" dirty="0" smtClean="0">
                <a:solidFill>
                  <a:schemeClr val="bg1"/>
                </a:solidFill>
                <a:latin typeface="Arial Black" pitchFamily="34" charset="0"/>
              </a:rPr>
              <a:t>PATRIMONIO E INVENTARIO</a:t>
            </a:r>
            <a:endParaRPr lang="es-ES" sz="32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" y="880155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25214" y="2017986"/>
            <a:ext cx="796158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540385" algn="l"/>
              </a:tabLst>
            </a:pPr>
            <a:endParaRPr lang="es-ES" sz="3200" b="1" dirty="0" smtClean="0">
              <a:solidFill>
                <a:srgbClr val="FF6501"/>
              </a:solidFill>
              <a:ea typeface="Calibri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0918" t="20418" r="30184" b="11815"/>
          <a:stretch/>
        </p:blipFill>
        <p:spPr>
          <a:xfrm>
            <a:off x="457201" y="1143906"/>
            <a:ext cx="8287958" cy="536393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74329" y="1085850"/>
            <a:ext cx="2090057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6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722313" y="2686050"/>
            <a:ext cx="7772400" cy="1529927"/>
            <a:chOff x="722313" y="1973978"/>
            <a:chExt cx="7772400" cy="2053317"/>
          </a:xfrm>
        </p:grpSpPr>
        <p:sp>
          <p:nvSpPr>
            <p:cNvPr id="3" name="1 Título"/>
            <p:cNvSpPr txBox="1">
              <a:spLocks/>
            </p:cNvSpPr>
            <p:nvPr/>
          </p:nvSpPr>
          <p:spPr>
            <a:xfrm>
              <a:off x="722313" y="1973978"/>
              <a:ext cx="7772400" cy="1995262"/>
            </a:xfrm>
            <a:prstGeom prst="rect">
              <a:avLst/>
            </a:prstGeom>
            <a:solidFill>
              <a:srgbClr val="333333"/>
            </a:solidFill>
          </p:spPr>
          <p:txBody>
            <a:bodyPr vert="horz" anchor="t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 b="1" cap="all">
                  <a:solidFill>
                    <a:schemeClr val="tx2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all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</a:rPr>
                <a:t>central de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all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</a:rPr>
                <a:t>compras y recursos</a:t>
              </a:r>
              <a:endParaRPr kumimoji="0" lang="es-ES" sz="24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722313" y="3955858"/>
              <a:ext cx="7772400" cy="71437"/>
            </a:xfrm>
            <a:prstGeom prst="rect">
              <a:avLst/>
            </a:prstGeom>
            <a:solidFill>
              <a:srgbClr val="FF6501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1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633412"/>
          </a:xfrm>
          <a:solidFill>
            <a:srgbClr val="333333"/>
          </a:solidFill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s-ES" sz="3200" cap="all" dirty="0" smtClean="0">
                <a:solidFill>
                  <a:schemeClr val="bg1"/>
                </a:solidFill>
                <a:latin typeface="Arial Black" pitchFamily="34" charset="0"/>
              </a:rPr>
              <a:t>CENTRAL DE COMPRAS Y RECURSOS</a:t>
            </a:r>
            <a:endParaRPr lang="es-ES" sz="32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" y="880155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25214" y="2017986"/>
            <a:ext cx="796158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endParaRPr lang="es-ES" sz="3200" b="1" dirty="0" smtClean="0">
              <a:solidFill>
                <a:srgbClr val="FF6501"/>
              </a:solidFill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25214" y="1328468"/>
            <a:ext cx="7630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/>
              <a:t>Se </a:t>
            </a:r>
            <a:r>
              <a:rPr lang="es-ES" sz="3200" dirty="0"/>
              <a:t>encarga de gestionar los procesos de </a:t>
            </a:r>
            <a:r>
              <a:rPr lang="es-ES" sz="3200" b="1" dirty="0"/>
              <a:t>compras de bienes y servicios </a:t>
            </a:r>
            <a:r>
              <a:rPr lang="es-ES" sz="3200" dirty="0"/>
              <a:t>de interés común y uso frecuente por la Comunidad </a:t>
            </a:r>
            <a:r>
              <a:rPr lang="es-ES" sz="3200" dirty="0" smtClean="0"/>
              <a:t>Universitaria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/>
              <a:t>Servir </a:t>
            </a:r>
            <a:r>
              <a:rPr lang="es-ES" sz="3200" dirty="0"/>
              <a:t>de órgano de relación Universidad – proveedores en la ejecución y seguimiento de los correspondientes </a:t>
            </a:r>
            <a:r>
              <a:rPr lang="es-ES" sz="3200" b="1" dirty="0" smtClean="0"/>
              <a:t>Acuerdos Marco</a:t>
            </a:r>
            <a:endParaRPr lang="es-ES" sz="3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633412"/>
          </a:xfrm>
          <a:solidFill>
            <a:srgbClr val="333333"/>
          </a:solidFill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s-ES" sz="3200" cap="all" dirty="0" smtClean="0">
                <a:solidFill>
                  <a:schemeClr val="bg1"/>
                </a:solidFill>
                <a:latin typeface="Arial Black" pitchFamily="34" charset="0"/>
              </a:rPr>
              <a:t>CENTRAL DE COMPRAS Y RECURSOS</a:t>
            </a:r>
            <a:endParaRPr lang="es-ES" sz="32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" y="880155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25214" y="2017986"/>
            <a:ext cx="796158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endParaRPr lang="es-ES" sz="3200" b="1" dirty="0" smtClean="0">
              <a:solidFill>
                <a:srgbClr val="FF6501"/>
              </a:solidFill>
              <a:ea typeface="Calibri"/>
              <a:cs typeface="Times New Roman"/>
            </a:endParaRPr>
          </a:p>
        </p:txBody>
      </p:sp>
      <p:pic>
        <p:nvPicPr>
          <p:cNvPr id="2" name="Imagen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0459" t="22864" r="26009" b="55199"/>
          <a:stretch/>
        </p:blipFill>
        <p:spPr>
          <a:xfrm>
            <a:off x="532926" y="1571623"/>
            <a:ext cx="7961152" cy="2256639"/>
          </a:xfrm>
          <a:prstGeom prst="rect">
            <a:avLst/>
          </a:prstGeom>
        </p:spPr>
      </p:pic>
      <p:pic>
        <p:nvPicPr>
          <p:cNvPr id="3" name="Imagen 2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30321" t="22049" r="26125" b="57563"/>
          <a:stretch/>
        </p:blipFill>
        <p:spPr>
          <a:xfrm>
            <a:off x="532926" y="3749042"/>
            <a:ext cx="7965122" cy="209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722313" y="2162660"/>
            <a:ext cx="7772400" cy="2053317"/>
            <a:chOff x="722313" y="1973978"/>
            <a:chExt cx="7772400" cy="2053317"/>
          </a:xfrm>
        </p:grpSpPr>
        <p:sp>
          <p:nvSpPr>
            <p:cNvPr id="3" name="1 Título"/>
            <p:cNvSpPr txBox="1">
              <a:spLocks/>
            </p:cNvSpPr>
            <p:nvPr/>
          </p:nvSpPr>
          <p:spPr>
            <a:xfrm>
              <a:off x="722313" y="1973978"/>
              <a:ext cx="7772400" cy="1995262"/>
            </a:xfrm>
            <a:prstGeom prst="rect">
              <a:avLst/>
            </a:prstGeom>
            <a:solidFill>
              <a:srgbClr val="333333"/>
            </a:solidFill>
          </p:spPr>
          <p:txBody>
            <a:bodyPr vert="horz" anchor="t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 b="1" cap="all">
                  <a:solidFill>
                    <a:schemeClr val="tx2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all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</a:rPr>
                <a:t>Servicio de gestión presupuestaria y patrimonial</a:t>
              </a:r>
              <a:endParaRPr kumimoji="0" lang="es-ES" sz="4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722313" y="3955858"/>
              <a:ext cx="7772400" cy="71437"/>
            </a:xfrm>
            <a:prstGeom prst="rect">
              <a:avLst/>
            </a:prstGeom>
            <a:solidFill>
              <a:srgbClr val="FF6501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1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024" y="0"/>
            <a:ext cx="8535419" cy="1143000"/>
          </a:xfrm>
        </p:spPr>
        <p:txBody>
          <a:bodyPr>
            <a:noAutofit/>
          </a:bodyPr>
          <a:lstStyle/>
          <a:p>
            <a:r>
              <a:rPr lang="es-ES" sz="6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Partidas de Gasto</a:t>
            </a:r>
            <a:endParaRPr lang="es-ES" sz="6000" dirty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36933" y="1388078"/>
            <a:ext cx="822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Trabajamos en tres áreas </a:t>
            </a: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de actividad:</a:t>
            </a:r>
          </a:p>
          <a:p>
            <a:pPr marL="342900" indent="-342900">
              <a:buFont typeface="+mj-lt"/>
              <a:buAutoNum type="arabicPeriod"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Presupuesto</a:t>
            </a:r>
          </a:p>
          <a:p>
            <a:pPr marL="514350" indent="-514350">
              <a:buFont typeface="+mj-lt"/>
              <a:buAutoNum type="arabicPeriod"/>
            </a:pPr>
            <a:endParaRPr lang="es-E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Patrimonio</a:t>
            </a:r>
          </a:p>
          <a:p>
            <a:pPr marL="514350" indent="-514350">
              <a:buFont typeface="+mj-lt"/>
              <a:buAutoNum type="arabicPeriod"/>
            </a:pPr>
            <a:endParaRPr lang="es-E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Central de Compras y Recursos</a:t>
            </a: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7200" y="274638"/>
            <a:ext cx="8229600" cy="633412"/>
          </a:xfrm>
          <a:prstGeom prst="rect">
            <a:avLst/>
          </a:prstGeom>
          <a:solidFill>
            <a:srgbClr val="333333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9600" b="1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¿Qué </a:t>
            </a:r>
            <a:r>
              <a:rPr lang="es-ES" sz="9600" b="1" dirty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hacemos?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57200" y="894669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5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024" y="0"/>
            <a:ext cx="8535419" cy="1143000"/>
          </a:xfrm>
        </p:spPr>
        <p:txBody>
          <a:bodyPr>
            <a:noAutofit/>
          </a:bodyPr>
          <a:lstStyle/>
          <a:p>
            <a:r>
              <a:rPr lang="es-ES" sz="6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Partidas de Gasto</a:t>
            </a:r>
            <a:endParaRPr lang="es-ES" sz="6000" dirty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36933" y="1388078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O</a:t>
            </a: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rganización </a:t>
            </a: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de </a:t>
            </a: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la planificación y la gestión presupuestaria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Facilitar </a:t>
            </a: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el desarrollo de procesos, </a:t>
            </a: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normativas, </a:t>
            </a: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asesoramiento y </a:t>
            </a: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formación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Administrar el </a:t>
            </a: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patrimonio </a:t>
            </a: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y la </a:t>
            </a: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eficiente </a:t>
            </a: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gestión de recursos </a:t>
            </a: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y su adquisición </a:t>
            </a: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centralizada</a:t>
            </a: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7200" y="274638"/>
            <a:ext cx="8229600" cy="633412"/>
          </a:xfrm>
          <a:prstGeom prst="rect">
            <a:avLst/>
          </a:prstGeom>
          <a:solidFill>
            <a:srgbClr val="333333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s-ES" sz="12800" b="1" noProof="0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Arial" panose="020B0604020202020204" pitchFamily="34" charset="0"/>
              </a:rPr>
              <a:t>¿Qué hacemos?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57200" y="894669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5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722313" y="2162660"/>
            <a:ext cx="7772400" cy="2053317"/>
            <a:chOff x="722313" y="1973978"/>
            <a:chExt cx="7772400" cy="2053317"/>
          </a:xfrm>
        </p:grpSpPr>
        <p:sp>
          <p:nvSpPr>
            <p:cNvPr id="3" name="1 Título"/>
            <p:cNvSpPr txBox="1">
              <a:spLocks/>
            </p:cNvSpPr>
            <p:nvPr/>
          </p:nvSpPr>
          <p:spPr>
            <a:xfrm>
              <a:off x="722313" y="1973978"/>
              <a:ext cx="7772400" cy="1995262"/>
            </a:xfrm>
            <a:prstGeom prst="rect">
              <a:avLst/>
            </a:prstGeom>
            <a:solidFill>
              <a:srgbClr val="333333"/>
            </a:solidFill>
          </p:spPr>
          <p:txBody>
            <a:bodyPr vert="horz" anchor="t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 b="1" cap="all">
                  <a:solidFill>
                    <a:schemeClr val="tx2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all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</a:rPr>
                <a:t>La partida presupuestaria         </a:t>
              </a:r>
              <a:r>
                <a:rPr kumimoji="0" lang="es-ES" sz="2400" b="1" i="0" u="none" strike="noStrike" kern="0" cap="all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</a:rPr>
                <a:t>(créditos</a:t>
              </a:r>
              <a:r>
                <a:rPr kumimoji="0" lang="es-ES" sz="2400" b="1" i="0" u="none" strike="noStrike" kern="0" cap="all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</a:rPr>
                <a:t> generales y finalistas)</a:t>
              </a:r>
              <a:endParaRPr kumimoji="0" lang="es-ES" sz="24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722313" y="3955858"/>
              <a:ext cx="7772400" cy="71437"/>
            </a:xfrm>
            <a:prstGeom prst="rect">
              <a:avLst/>
            </a:prstGeom>
            <a:solidFill>
              <a:srgbClr val="FF6501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6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333333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3000" b="1" dirty="0" smtClean="0">
                <a:solidFill>
                  <a:schemeClr val="accent3"/>
                </a:solidFill>
              </a:rPr>
              <a:t/>
            </a:r>
            <a:br>
              <a:rPr lang="es-ES" sz="3000" b="1" dirty="0" smtClean="0">
                <a:solidFill>
                  <a:schemeClr val="accent3"/>
                </a:solidFill>
              </a:rPr>
            </a:br>
            <a:r>
              <a:rPr lang="es-ES" sz="3600" b="1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PARTIDA PRESUPUESTARIA</a:t>
            </a:r>
            <a:r>
              <a:rPr lang="es-ES" sz="3600" b="1" dirty="0" smtClean="0">
                <a:solidFill>
                  <a:schemeClr val="accent3"/>
                </a:solidFill>
                <a:latin typeface="Arial Black" pitchFamily="34" charset="0"/>
              </a:rPr>
              <a:t/>
            </a:r>
            <a:br>
              <a:rPr lang="es-ES" sz="3600" b="1" dirty="0" smtClean="0">
                <a:solidFill>
                  <a:schemeClr val="accent3"/>
                </a:solidFill>
                <a:latin typeface="Arial Black" pitchFamily="34" charset="0"/>
              </a:rPr>
            </a:br>
            <a:endParaRPr lang="es-ES" sz="3600" b="1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57200" y="894669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57200" y="3294993"/>
            <a:ext cx="8291264" cy="1108346"/>
          </a:xfrm>
          <a:prstGeom prst="rect">
            <a:avLst/>
          </a:prstGeom>
          <a:solidFill>
            <a:srgbClr val="333333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000" b="1" dirty="0" smtClean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anose="020B0604020202020204" pitchFamily="34" charset="0"/>
              </a:rPr>
              <a:t>PARTIDA FINALISTA O DE FINANCIACIÓN AFECTADA </a:t>
            </a:r>
            <a:r>
              <a:rPr kumimoji="0" lang="es-ES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s-ES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s-ES" sz="12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" y="4331902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900855" y="908050"/>
            <a:ext cx="2916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200" b="1" dirty="0" smtClean="0">
              <a:solidFill>
                <a:srgbClr val="FF9900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1 2 2 0</a:t>
            </a:r>
            <a:endParaRPr lang="es-ES" sz="32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FUNCIONAL  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70970" y="894669"/>
            <a:ext cx="2782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200" b="1" dirty="0" smtClean="0">
              <a:solidFill>
                <a:srgbClr val="FF9900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2 4 9 0 0 </a:t>
            </a:r>
            <a:endParaRPr lang="es-ES" sz="32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ECONÓMICO</a:t>
            </a:r>
          </a:p>
        </p:txBody>
      </p:sp>
      <p:cxnSp>
        <p:nvCxnSpPr>
          <p:cNvPr id="12" name="11 Conector recto"/>
          <p:cNvCxnSpPr/>
          <p:nvPr/>
        </p:nvCxnSpPr>
        <p:spPr>
          <a:xfrm flipH="1">
            <a:off x="2900855" y="1434662"/>
            <a:ext cx="409904" cy="835572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>
            <a:off x="5966018" y="1434662"/>
            <a:ext cx="409904" cy="835572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3531476" y="4126377"/>
            <a:ext cx="2639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200" b="1" dirty="0" smtClean="0">
              <a:solidFill>
                <a:srgbClr val="FF9900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5 4 1 A</a:t>
            </a:r>
            <a:endParaRPr lang="es-ES" sz="32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FUNCIONAL  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375922" y="4197815"/>
            <a:ext cx="2768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200" b="1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3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6 8 3 0 2 </a:t>
            </a:r>
            <a:endParaRPr lang="es-ES" sz="32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ECONÓMICO</a:t>
            </a:r>
          </a:p>
        </p:txBody>
      </p:sp>
      <p:cxnSp>
        <p:nvCxnSpPr>
          <p:cNvPr id="16" name="15 Conector recto"/>
          <p:cNvCxnSpPr/>
          <p:nvPr/>
        </p:nvCxnSpPr>
        <p:spPr>
          <a:xfrm flipH="1">
            <a:off x="3326524" y="4727275"/>
            <a:ext cx="409904" cy="835572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6170970" y="4727275"/>
            <a:ext cx="409904" cy="835572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6106"/>
            <a:ext cx="9144000" cy="55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7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468"/>
          </a:xfrm>
          <a:solidFill>
            <a:srgbClr val="333333"/>
          </a:solidFill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s-ES" sz="3000" b="1" dirty="0" smtClean="0">
                <a:solidFill>
                  <a:schemeClr val="accent3"/>
                </a:solidFill>
              </a:rPr>
              <a:t/>
            </a:r>
            <a:br>
              <a:rPr lang="es-ES" sz="3000" b="1" dirty="0" smtClean="0">
                <a:solidFill>
                  <a:schemeClr val="accent3"/>
                </a:solidFill>
              </a:rPr>
            </a:br>
            <a:r>
              <a:rPr lang="es-ES" sz="3600" b="1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CLASIFICACIÓN ORGÁNICA: </a:t>
            </a:r>
            <a:r>
              <a:rPr lang="es-ES" sz="3000" b="1" dirty="0" smtClean="0">
                <a:solidFill>
                  <a:schemeClr val="accent3"/>
                </a:solidFill>
              </a:rPr>
              <a:t/>
            </a:r>
            <a:br>
              <a:rPr lang="es-ES" sz="3000" b="1" dirty="0" smtClean="0">
                <a:solidFill>
                  <a:schemeClr val="accent3"/>
                </a:solidFill>
              </a:rPr>
            </a:br>
            <a:endParaRPr lang="es-ES" sz="3000" b="1" dirty="0">
              <a:solidFill>
                <a:schemeClr val="accent3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57200" y="894669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86000" y="2782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6501"/>
              </a:buClr>
            </a:pPr>
            <a:endParaRPr lang="es-ES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0" y="20179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05	  00 	VICERRECTORADO DE ECONOMÍA Y EMPRESA</a:t>
            </a:r>
            <a:endParaRPr lang="es-ES" sz="3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3373821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sz="3200" dirty="0" smtClean="0"/>
              <a:t>06	  00	VICERRECTORADO DE INFRAESTRUCTURAS</a:t>
            </a:r>
          </a:p>
          <a:p>
            <a:pPr marL="342900" indent="-342900"/>
            <a:endParaRPr lang="es-ES" sz="3200" dirty="0" smtClean="0"/>
          </a:p>
          <a:p>
            <a:pPr marL="342900" indent="-342900"/>
            <a:r>
              <a:rPr lang="es-ES" sz="3200" dirty="0" smtClean="0"/>
              <a:t>06	  01    SERVICIO DE INFRAESTRUCTURAS</a:t>
            </a:r>
          </a:p>
          <a:p>
            <a:pPr marL="514350" indent="-514350"/>
            <a:endParaRPr lang="es-ES" sz="3200" dirty="0" smtClean="0"/>
          </a:p>
          <a:p>
            <a:pPr marL="514350" indent="-514350"/>
            <a:r>
              <a:rPr lang="es-ES" sz="3200" dirty="0" smtClean="0"/>
              <a:t>06   02	OFICINA AMBIENTAL</a:t>
            </a:r>
          </a:p>
          <a:p>
            <a:pPr marL="514350" indent="-514350">
              <a:buAutoNum type="arabicPlain" startAt="6"/>
            </a:pPr>
            <a:endParaRPr lang="es-ES" sz="3200" dirty="0" smtClean="0"/>
          </a:p>
          <a:p>
            <a:pPr marL="342900" indent="-342900">
              <a:buAutoNum type="arabicPlain" startAt="6"/>
            </a:pPr>
            <a:endParaRPr lang="es-E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646386" y="2017986"/>
            <a:ext cx="0" cy="4130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292772" y="2017986"/>
            <a:ext cx="0" cy="4130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0" y="201798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0" y="278266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0" y="61485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646386" y="4130566"/>
            <a:ext cx="849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646386" y="5281448"/>
            <a:ext cx="849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2711669" y="1224951"/>
            <a:ext cx="3279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     ¿</a:t>
            </a:r>
            <a:r>
              <a:rPr lang="es-ES" sz="3200" b="1" dirty="0" smtClean="0">
                <a:latin typeface="Arial Black" pitchFamily="34" charset="0"/>
              </a:rPr>
              <a:t>quién es? </a:t>
            </a:r>
            <a:endParaRPr lang="es-E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633412"/>
          </a:xfrm>
          <a:solidFill>
            <a:srgbClr val="333333"/>
          </a:solidFill>
        </p:spPr>
        <p:txBody>
          <a:bodyPr>
            <a:noAutofit/>
          </a:bodyPr>
          <a:lstStyle/>
          <a:p>
            <a:pPr algn="l">
              <a:defRPr/>
            </a:pPr>
            <a:r>
              <a:rPr lang="es-ES" sz="3200" b="1" dirty="0" smtClean="0">
                <a:solidFill>
                  <a:schemeClr val="bg1"/>
                </a:solidFill>
              </a:rPr>
              <a:t/>
            </a:r>
            <a:br>
              <a:rPr lang="es-ES" sz="3200" b="1" dirty="0" smtClean="0">
                <a:solidFill>
                  <a:schemeClr val="bg1"/>
                </a:solidFill>
              </a:rPr>
            </a:br>
            <a:r>
              <a:rPr lang="es-ES" sz="3200" b="1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CLASIFICACIÓN FUNCIONAL:</a:t>
            </a:r>
            <a:br>
              <a:rPr lang="es-ES" sz="3200" b="1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</a:br>
            <a:endParaRPr lang="es-ES" sz="3200" b="1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" y="880155"/>
            <a:ext cx="8229600" cy="71437"/>
          </a:xfrm>
          <a:prstGeom prst="rect">
            <a:avLst/>
          </a:prstGeom>
          <a:solidFill>
            <a:srgbClr val="FF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326525" y="1182414"/>
            <a:ext cx="2729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latin typeface="Arial Black" pitchFamily="34" charset="0"/>
              </a:rPr>
              <a:t>¿</a:t>
            </a:r>
            <a:r>
              <a:rPr lang="es-ES" sz="3200" dirty="0" smtClean="0">
                <a:latin typeface="Arial Black" pitchFamily="34" charset="0"/>
              </a:rPr>
              <a:t>para qué? </a:t>
            </a:r>
            <a:endParaRPr lang="es-ES" sz="3200" dirty="0"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77917" y="2139351"/>
            <a:ext cx="80088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121"/>
            </a:pPr>
            <a:r>
              <a:rPr lang="es-ES" sz="3200" dirty="0" smtClean="0"/>
              <a:t>  PLAN ESTRATÉGICO DE CALIDAD.</a:t>
            </a:r>
          </a:p>
          <a:p>
            <a:pPr marL="514350" indent="-514350"/>
            <a:r>
              <a:rPr lang="es-ES" sz="3200" dirty="0" smtClean="0"/>
              <a:t>122  SERVICIOS GENERALES.</a:t>
            </a:r>
          </a:p>
          <a:p>
            <a:pPr marL="514350" indent="-514350"/>
            <a:r>
              <a:rPr lang="es-ES" sz="3200" dirty="0" smtClean="0"/>
              <a:t>131  RELACIONES INTERNACIONALES.</a:t>
            </a:r>
          </a:p>
          <a:p>
            <a:pPr marL="514350" indent="-514350"/>
            <a:r>
              <a:rPr lang="es-ES" sz="3200" dirty="0" smtClean="0"/>
              <a:t>134  COOP. AL DESARROLLO E INST. SIN LUCRO.</a:t>
            </a:r>
          </a:p>
          <a:p>
            <a:pPr marL="514350" indent="-514350"/>
            <a:r>
              <a:rPr lang="es-ES" sz="3200" dirty="0" smtClean="0"/>
              <a:t>322  PROM. EMPRESARIAL Y EMPLEO UNIV.</a:t>
            </a:r>
          </a:p>
          <a:p>
            <a:pPr marL="514350" indent="-514350"/>
            <a:r>
              <a:rPr lang="es-ES" sz="3200" dirty="0" smtClean="0"/>
              <a:t>422  ENSEÑANZA UNIVERSITARIA.</a:t>
            </a:r>
          </a:p>
          <a:p>
            <a:pPr marL="514350" indent="-514350"/>
            <a:r>
              <a:rPr lang="es-ES" sz="3200" dirty="0" smtClean="0"/>
              <a:t>423  EXTENSIÓN UNIVERSITAIRA.</a:t>
            </a:r>
          </a:p>
          <a:p>
            <a:pPr marL="514350" indent="-514350"/>
            <a:r>
              <a:rPr lang="es-ES" sz="3200" dirty="0" smtClean="0"/>
              <a:t>541  INVESTIGACIÓN.</a:t>
            </a:r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1450427" y="2139351"/>
            <a:ext cx="15766" cy="4031873"/>
          </a:xfrm>
          <a:prstGeom prst="line">
            <a:avLst/>
          </a:prstGeom>
          <a:ln w="57150">
            <a:solidFill>
              <a:srgbClr val="FF6501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1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121855</TotalTime>
  <Words>805</Words>
  <Application>Microsoft Office PowerPoint</Application>
  <PresentationFormat>Presentación en pantalla (4:3)</PresentationFormat>
  <Paragraphs>247</Paragraphs>
  <Slides>24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MS PGothic</vt:lpstr>
      <vt:lpstr>Aharoni</vt:lpstr>
      <vt:lpstr>Arial</vt:lpstr>
      <vt:lpstr>Arial Black</vt:lpstr>
      <vt:lpstr>Calibri</vt:lpstr>
      <vt:lpstr>Times New Roman</vt:lpstr>
      <vt:lpstr>Verdana</vt:lpstr>
      <vt:lpstr>Tema de Office</vt:lpstr>
      <vt:lpstr>Presentación de PowerPoint</vt:lpstr>
      <vt:lpstr>Partidas de Gasto</vt:lpstr>
      <vt:lpstr>Presentación de PowerPoint</vt:lpstr>
      <vt:lpstr>Partidas de Gasto</vt:lpstr>
      <vt:lpstr>Partidas de Gasto</vt:lpstr>
      <vt:lpstr>Presentación de PowerPoint</vt:lpstr>
      <vt:lpstr> PARTIDA PRESUPUESTARIA </vt:lpstr>
      <vt:lpstr> CLASIFICACIÓN ORGÁNICA:  </vt:lpstr>
      <vt:lpstr> CLASIFICACIÓN FUNCIONAL: </vt:lpstr>
      <vt:lpstr> CLASIFICACIÓN ECONÓMICA: </vt:lpstr>
      <vt:lpstr> PARTIDA PRESUPUESTARIA </vt:lpstr>
      <vt:lpstr>3 6 . Z Z 0 . 0 0 3 . A S </vt:lpstr>
      <vt:lpstr>Tipos DE PROYECTOS  DE  INVESTIGACIÓN</vt:lpstr>
      <vt:lpstr>Tipos DE PROYECTOS DOCENCIA</vt:lpstr>
      <vt:lpstr> UXXI-ECONÓMICO: UXXI</vt:lpstr>
      <vt:lpstr> UXXI-ECONÓMICO: UXXI</vt:lpstr>
      <vt:lpstr>Presentación de PowerPoint</vt:lpstr>
      <vt:lpstr>PATRIMONIO E INVENTARIO</vt:lpstr>
      <vt:lpstr>PATRIMONIO E INVENTARIO</vt:lpstr>
      <vt:lpstr>PATRIMONIO E INVENTARIO</vt:lpstr>
      <vt:lpstr>PATRIMONIO E INVENTARIO</vt:lpstr>
      <vt:lpstr>Presentación de PowerPoint</vt:lpstr>
      <vt:lpstr>CENTRAL DE COMPRAS Y RECURSOS</vt:lpstr>
      <vt:lpstr>CENTRAL DE COMPRAS Y RECURSOS</vt:lpstr>
    </vt:vector>
  </TitlesOfParts>
  <Company>umh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Borras Rocher</dc:creator>
  <cp:lastModifiedBy>Rodriguez Alberola, Jose Vicente</cp:lastModifiedBy>
  <cp:revision>487</cp:revision>
  <dcterms:created xsi:type="dcterms:W3CDTF">2015-10-14T15:59:14Z</dcterms:created>
  <dcterms:modified xsi:type="dcterms:W3CDTF">2018-10-19T13:04:00Z</dcterms:modified>
</cp:coreProperties>
</file>