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57" r:id="rId4"/>
    <p:sldId id="284" r:id="rId5"/>
    <p:sldId id="258" r:id="rId6"/>
    <p:sldId id="259" r:id="rId7"/>
    <p:sldId id="260" r:id="rId8"/>
    <p:sldId id="442" r:id="rId9"/>
    <p:sldId id="301" r:id="rId10"/>
    <p:sldId id="302" r:id="rId11"/>
    <p:sldId id="303" r:id="rId12"/>
    <p:sldId id="304" r:id="rId13"/>
    <p:sldId id="305" r:id="rId14"/>
    <p:sldId id="306" r:id="rId15"/>
    <p:sldId id="307" r:id="rId16"/>
    <p:sldId id="308" r:id="rId17"/>
    <p:sldId id="310" r:id="rId18"/>
    <p:sldId id="311" r:id="rId19"/>
    <p:sldId id="312" r:id="rId20"/>
    <p:sldId id="313" r:id="rId21"/>
    <p:sldId id="314" r:id="rId22"/>
    <p:sldId id="315" r:id="rId23"/>
    <p:sldId id="316" r:id="rId24"/>
    <p:sldId id="443" r:id="rId25"/>
    <p:sldId id="334" r:id="rId26"/>
    <p:sldId id="335" r:id="rId27"/>
    <p:sldId id="336" r:id="rId28"/>
    <p:sldId id="337" r:id="rId29"/>
    <p:sldId id="338" r:id="rId30"/>
    <p:sldId id="362" r:id="rId31"/>
    <p:sldId id="437" r:id="rId32"/>
    <p:sldId id="438" r:id="rId33"/>
    <p:sldId id="439" r:id="rId34"/>
    <p:sldId id="440" r:id="rId35"/>
    <p:sldId id="401" r:id="rId36"/>
    <p:sldId id="402" r:id="rId37"/>
    <p:sldId id="403" r:id="rId38"/>
    <p:sldId id="404" r:id="rId39"/>
    <p:sldId id="405" r:id="rId40"/>
    <p:sldId id="406" r:id="rId41"/>
    <p:sldId id="409" r:id="rId42"/>
    <p:sldId id="408" r:id="rId43"/>
    <p:sldId id="410" r:id="rId44"/>
    <p:sldId id="411" r:id="rId45"/>
    <p:sldId id="412" r:id="rId46"/>
    <p:sldId id="413" r:id="rId47"/>
    <p:sldId id="414" r:id="rId48"/>
    <p:sldId id="415" r:id="rId49"/>
    <p:sldId id="416" r:id="rId50"/>
    <p:sldId id="418" r:id="rId51"/>
    <p:sldId id="417" r:id="rId52"/>
    <p:sldId id="444" r:id="rId53"/>
    <p:sldId id="366" r:id="rId54"/>
    <p:sldId id="367" r:id="rId55"/>
    <p:sldId id="368" r:id="rId56"/>
    <p:sldId id="369" r:id="rId57"/>
    <p:sldId id="370" r:id="rId58"/>
    <p:sldId id="372" r:id="rId59"/>
    <p:sldId id="373" r:id="rId60"/>
    <p:sldId id="374" r:id="rId61"/>
    <p:sldId id="375" r:id="rId62"/>
    <p:sldId id="376" r:id="rId63"/>
    <p:sldId id="377" r:id="rId64"/>
    <p:sldId id="378" r:id="rId65"/>
    <p:sldId id="379" r:id="rId66"/>
    <p:sldId id="380" r:id="rId67"/>
    <p:sldId id="381" r:id="rId68"/>
    <p:sldId id="382" r:id="rId69"/>
    <p:sldId id="383" r:id="rId70"/>
    <p:sldId id="386" r:id="rId71"/>
    <p:sldId id="387" r:id="rId72"/>
    <p:sldId id="388" r:id="rId73"/>
    <p:sldId id="389" r:id="rId74"/>
    <p:sldId id="273" r:id="rId75"/>
    <p:sldId id="391" r:id="rId76"/>
    <p:sldId id="392" r:id="rId77"/>
    <p:sldId id="393" r:id="rId78"/>
    <p:sldId id="395" r:id="rId79"/>
    <p:sldId id="396" r:id="rId80"/>
    <p:sldId id="397" r:id="rId81"/>
    <p:sldId id="398" r:id="rId82"/>
    <p:sldId id="399" r:id="rId83"/>
    <p:sldId id="400" r:id="rId84"/>
    <p:sldId id="441" r:id="rId85"/>
    <p:sldId id="436" r:id="rId86"/>
    <p:sldId id="423" r:id="rId87"/>
    <p:sldId id="424" r:id="rId88"/>
    <p:sldId id="425" r:id="rId89"/>
    <p:sldId id="426" r:id="rId90"/>
    <p:sldId id="427" r:id="rId91"/>
    <p:sldId id="428" r:id="rId92"/>
    <p:sldId id="429" r:id="rId93"/>
    <p:sldId id="430" r:id="rId94"/>
    <p:sldId id="431" r:id="rId95"/>
    <p:sldId id="432" r:id="rId96"/>
    <p:sldId id="433" r:id="rId97"/>
    <p:sldId id="434" r:id="rId98"/>
    <p:sldId id="435" r:id="rId99"/>
    <p:sldId id="290" r:id="rId10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image" Target="../media/image86.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BACC2B2-8D60-4424-9710-73A6041800B0}" type="datetimeFigureOut">
              <a:rPr lang="es-ES" smtClean="0"/>
              <a:pPr/>
              <a:t>29/05/2015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7030E41-6DEB-4D0C-9D6E-7421A5E0515E}"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ACC2B2-8D60-4424-9710-73A6041800B0}" type="datetimeFigureOut">
              <a:rPr lang="es-ES" smtClean="0"/>
              <a:pPr/>
              <a:t>29/05/2015</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7030E41-6DEB-4D0C-9D6E-7421A5E0515E}"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es/url?sa=i&amp;rct=j&amp;q=&amp;esrc=s&amp;source=images&amp;cd=&amp;cad=rja&amp;uact=8&amp;ved=0CAcQjRw&amp;url=http://h20564.www2.hp.com/hpsc/doc/public/display?docId=emr_na-c00363266&amp;sp4ts.oid=96311&amp;lang=es&amp;cc=ar&amp;ei=G-X1VMXHMcfZU_mWgcAO&amp;psig=AFQjCNF_6w70jdel_YSVVfBR7JickRrDSg&amp;ust=1425487514450854"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8.gif"/><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es/url?sa=i&amp;rct=j&amp;q=&amp;esrc=s&amp;source=images&amp;cd=&amp;cad=rja&amp;uact=8&amp;ved=0CAcQjRw&amp;url=http://h20564.www2.hp.com/hpsc/doc/public/display?docId=emr_na-c00363266&amp;sp4ts.oid=96311&amp;lang=es&amp;cc=ar&amp;ei=G-X1VMXHMcfZU_mWgcAO&amp;psig=AFQjCNF_6w70jdel_YSVVfBR7JickRrDSg&amp;ust=1425487514450854"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3.bp.blogspot.com/_xp3_8DYnFBk/TLYJoRVU_xI/AAAAAAAAAAU/EcnAezz9ohY/s1600/ruido_web.jp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image" Target="../media/image28.wmf"/></Relationships>
</file>

<file path=ppt/slides/_rels/slide4.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CAcQjRw&amp;url=http://www.blogeconomista.com/caracteristicas-del-teletrabajador/&amp;ei=0-NeVaHkFuXl7gafj4C4BQ&amp;bvm=bv.93990622,d.ZGU&amp;psig=AFQjCNFMi2ZydtvzsiAGDYmdc6gzHAyL7w&amp;ust=1432368444485419"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www.vitadelia.com/images/2007/06/ergonomia.jpg"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jcvalda.files.wordpress.com/2011/01/precision.jpg" TargetMode="External"/><Relationship Id="rId7"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www.vitadelia.com/images/2007/06/ergonomia.jpg" TargetMode="Externa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oleObject" Target="../embeddings/oleObject6.bin"/><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jpe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image" Target="../media/image3.jpeg"/><Relationship Id="rId5" Type="http://schemas.openxmlformats.org/officeDocument/2006/relationships/oleObject" Target="../embeddings/oleObject9.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11.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13.bin"/><Relationship Id="rId4" Type="http://schemas.openxmlformats.org/officeDocument/2006/relationships/image" Target="../media/image43.w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jpeg"/><Relationship Id="rId4" Type="http://schemas.openxmlformats.org/officeDocument/2006/relationships/image" Target="../media/image46.wmf"/></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magenes.mailxmail.com/cursos/imagenes/5/7/accidentes-por-caida_6475_2_1.jpg"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jpeg"/><Relationship Id="rId4" Type="http://schemas.openxmlformats.org/officeDocument/2006/relationships/hyperlink" Target="http://rcyseguros.files.wordpress.com/2010/11/resbalon-lluvia.jpg" TargetMode="Externa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jpe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jpeg"/><Relationship Id="rId4" Type="http://schemas.openxmlformats.org/officeDocument/2006/relationships/image" Target="../media/image50.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jpe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jpeg"/><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jpe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5.png"/><Relationship Id="rId5" Type="http://schemas.openxmlformats.org/officeDocument/2006/relationships/oleObject" Target="../embeddings/oleObject20.bin"/><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hyperlink" Target="http://www.sercopilevante.com/catalogo/productos/166_productos/silla%20oficina%20rd%20930%20%5b250x250%5d.jpg" TargetMode="External"/><Relationship Id="rId7" Type="http://schemas.openxmlformats.org/officeDocument/2006/relationships/image" Target="../media/image3.jpe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www.sierra-madre.com/images/Silla180.png" TargetMode="External"/><Relationship Id="rId4" Type="http://schemas.openxmlformats.org/officeDocument/2006/relationships/image" Target="../media/image57.jpeg"/></Relationships>
</file>

<file path=ppt/slides/_rels/slide6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oleObject" Target="../embeddings/oleObject21.bin"/><Relationship Id="rId7" Type="http://schemas.openxmlformats.org/officeDocument/2006/relationships/hyperlink" Target="http://www.elcompas.com/images/REPOSAPIES%20REGULABLE.JPG"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0.jpeg"/><Relationship Id="rId5" Type="http://schemas.openxmlformats.org/officeDocument/2006/relationships/hyperlink" Target="http://www.google.es/imgres?imgurl=http://www.elcompas.com/images/REPOSAPIES.jpg&amp;imgrefurl=http://www.elcompas.com/complementos-informatica-c-111.html&amp;usg=__NGGOt_23_ZAK1uHjd81ADr8kqC4=&amp;h=400&amp;w=501&amp;sz=67&amp;hl=es&amp;start=2&amp;zoom=1&amp;um=1&amp;itbs=1&amp;tbnid=B3LHTrshquXQ-M:&amp;tbnh=104&amp;tbnw=130&amp;prev=/images?q=reposapies&amp;um=1&amp;hl=es&amp;sa=N&amp;rls=com.microsoft:en-US&amp;rlz=1I7SUNC_es&amp;tbm=isch&amp;ei=CDKoTfPgEtKr8APImJynBg" TargetMode="External"/><Relationship Id="rId4" Type="http://schemas.openxmlformats.org/officeDocument/2006/relationships/image" Target="../media/image59.png"/><Relationship Id="rId9" Type="http://schemas.openxmlformats.org/officeDocument/2006/relationships/image" Target="../media/image3.jpeg"/></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es/imgres?imgurl=http://tecnyo.com/wp-content/uploads/2007/06/jvc_688.jpg&amp;imgrefurl=http://tecnyo.com/jvc-llega-con-4-pantallas-lcd-con-resolucion-de-1080p/&amp;usg=__q4YX8QAM7-JEEe4SwzM32yk2lT0=&amp;h=372&amp;w=447&amp;sz=42&amp;hl=es&amp;start=8&amp;zoom=1&amp;um=1&amp;itbs=1&amp;tbnid=XA3LEGgbqdNX1M:&amp;tbnh=106&amp;tbnw=127&amp;prev=/images?q=pantallas&amp;um=1&amp;hl=es&amp;sa=N&amp;rls=com.microsoft:en-US&amp;rlz=1I7SUNC_es&amp;tbm=isch&amp;ei=nTmoTc_RLY-r8APY2JmnB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jpeg"/><Relationship Id="rId4" Type="http://schemas.openxmlformats.org/officeDocument/2006/relationships/image" Target="../media/image6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jpeg"/><Relationship Id="rId4" Type="http://schemas.openxmlformats.org/officeDocument/2006/relationships/image" Target="../media/image70.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jpeg"/><Relationship Id="rId4" Type="http://schemas.openxmlformats.org/officeDocument/2006/relationships/image" Target="../media/image71.png"/></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jpeg"/><Relationship Id="rId4" Type="http://schemas.openxmlformats.org/officeDocument/2006/relationships/image" Target="../media/image72.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jpeg"/><Relationship Id="rId4" Type="http://schemas.openxmlformats.org/officeDocument/2006/relationships/image" Target="../media/image42.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6.wmf"/><Relationship Id="rId5" Type="http://schemas.openxmlformats.org/officeDocument/2006/relationships/oleObject" Target="../embeddings/oleObject28.bin"/><Relationship Id="rId4" Type="http://schemas.openxmlformats.org/officeDocument/2006/relationships/image" Target="../media/image75.wmf"/></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google.es/url?sa=i&amp;rct=j&amp;q=&amp;esrc=s&amp;frm=1&amp;source=images&amp;cd=&amp;cad=rja&amp;docid=Fz1uz0His_yK7M&amp;tbnid=iF0aSRnf1EhegM:&amp;ved=0CAUQjRw&amp;url=http://perfumerialavirgen.es/index.php/fuego.html&amp;ei=AOEQUdWiLqGc0QXt64DACA&amp;bvm=bv.41867550,d.d2k&amp;psig=AFQjCNGaS7PCk3dlwrriqqRnsJR3YOY3Zw&amp;ust=1360147064393570"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google.es/url?sa=i&amp;rct=j&amp;q=&amp;esrc=s&amp;frm=1&amp;source=images&amp;cd=&amp;cad=rja&amp;docid=Fz1uz0His_yK7M&amp;tbnid=iF0aSRnf1EhegM:&amp;ved=0CAUQjRw&amp;url=http://perfumerialavirgen.es/index.php/fuego.html&amp;ei=AOEQUdWiLqGc0QXt64DACA&amp;bvm=bv.41867550,d.d2k&amp;psig=AFQjCNGaS7PCk3dlwrriqqRnsJR3YOY3Zw&amp;ust=1360147064393570"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8.png"/><Relationship Id="rId4" Type="http://schemas.openxmlformats.org/officeDocument/2006/relationships/hyperlink" Target="http://www.google.es/url?sa=i&amp;rct=j&amp;q=&amp;esrc=s&amp;frm=1&amp;source=images&amp;cd=&amp;cad=rja&amp;docid=oIHdQ9n_l5wyoM&amp;tbnid=FBLtVYjEWK0oLM:&amp;ved=0CAUQjRw&amp;url=http://commons.wikimedia.org/wiki/File:Tetraedro_del_fuego.svg&amp;ei=dPJvUcj9H-KH0AWciYDgDg&amp;psig=AFQjCNG4-X02ma410i_BRqeG-CEX2XVnFw&amp;ust=1366377407985208"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creative.gettyimages.com/source/Search/21','1','"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images.google.es/imgres?imgurl=http://www.mannequin-man.com/fire%20house3.jpg&amp;imgrefurl=http://www.noticiaslocas.com/EEppVkVukZ.shtml&amp;h=500&amp;w=661&amp;sz=26&amp;hl=es&amp;start=15&amp;tbnid=N8ZMCsEKnrknXM:&amp;tbnh=104&amp;tbnw=138&amp;prev=/images?q=incendios+victimas&amp;ndsp=20&amp;svnum=10&amp;hl=es&amp;lr=lang_es&amp;sa=N"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1.jpeg"/><Relationship Id="rId4" Type="http://schemas.openxmlformats.org/officeDocument/2006/relationships/hyperlink" Target="http://images.google.es/imgres?imgurl=http://eur.news1.yimg.com/eur.yimg.com/xp/afpji/20060708/060708152031.tlzfv84x0_los-servicios-de-rescate-sacando-en-camilla-el-cuea.jpg&amp;imgrefurl=http://es.search.news.yahoo.com/bin/search/photos_gallery_es/cat2/?tmp=gallery2&amp;p=cat:photos_topstories&amp;b=973&amp;h=80&amp;w=110&amp;sz=7&amp;hl=es&amp;start=28&amp;tbnid=Ni4JnQQwdENMwM:&amp;tbnh=62&amp;tbnw=85&amp;prev=/images?q=incendios+victimas&amp;start=20&amp;ndsp=20&amp;svnum=10&amp;hl=es&amp;lr=lang_es&amp;sa=N"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jpeg"/><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7.png"/><Relationship Id="rId5" Type="http://schemas.openxmlformats.org/officeDocument/2006/relationships/oleObject" Target="../embeddings/oleObject31.bin"/><Relationship Id="rId4" Type="http://schemas.openxmlformats.org/officeDocument/2006/relationships/image" Target="../media/image86.png"/></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jpeg"/><Relationship Id="rId4" Type="http://schemas.openxmlformats.org/officeDocument/2006/relationships/image" Target="../media/image88.png"/></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mailto:Servicio_prevencion@umh.e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4.bp.blogspot.com/-qtxO436myO0/VInQcXRQV9I/AAAAAAAAAeA/X46l4v6iZ5M/s1600/Imagen%2B1.jpg"/>
          <p:cNvPicPr>
            <a:picLocks noChangeAspect="1" noChangeArrowheads="1"/>
          </p:cNvPicPr>
          <p:nvPr/>
        </p:nvPicPr>
        <p:blipFill>
          <a:blip r:embed="rId2" cstate="print"/>
          <a:srcRect/>
          <a:stretch>
            <a:fillRect/>
          </a:stretch>
        </p:blipFill>
        <p:spPr bwMode="auto">
          <a:xfrm>
            <a:off x="5292080" y="548680"/>
            <a:ext cx="3048000" cy="2028826"/>
          </a:xfrm>
          <a:prstGeom prst="rect">
            <a:avLst/>
          </a:prstGeom>
          <a:noFill/>
        </p:spPr>
      </p:pic>
      <p:sp>
        <p:nvSpPr>
          <p:cNvPr id="5" name="4 Rectángulo"/>
          <p:cNvSpPr/>
          <p:nvPr/>
        </p:nvSpPr>
        <p:spPr>
          <a:xfrm>
            <a:off x="2339752" y="3140968"/>
            <a:ext cx="3827074"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Teletrabajo</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066800" y="2590800"/>
            <a:ext cx="3484563" cy="396875"/>
          </a:xfrm>
          <a:prstGeom prst="rect">
            <a:avLst/>
          </a:prstGeom>
          <a:noFill/>
          <a:ln w="9525">
            <a:noFill/>
            <a:miter lim="800000"/>
            <a:headEnd/>
            <a:tailEnd/>
          </a:ln>
        </p:spPr>
        <p:txBody>
          <a:bodyPr wrap="none">
            <a:spAutoFit/>
          </a:bodyPr>
          <a:lstStyle/>
          <a:p>
            <a:pPr lvl="2" eaLnBrk="0" hangingPunct="0"/>
            <a:r>
              <a:rPr lang="es-ES_tradnl" sz="2000" dirty="0">
                <a:latin typeface="Times New Roman" pitchFamily="18" charset="0"/>
              </a:rPr>
              <a:t>Caídas al mismo nivel .</a:t>
            </a:r>
          </a:p>
        </p:txBody>
      </p:sp>
      <p:sp>
        <p:nvSpPr>
          <p:cNvPr id="6" name="Rectangle 6"/>
          <p:cNvSpPr>
            <a:spLocks noChangeArrowheads="1"/>
          </p:cNvSpPr>
          <p:nvPr/>
        </p:nvSpPr>
        <p:spPr bwMode="auto">
          <a:xfrm>
            <a:off x="5105400" y="2514600"/>
            <a:ext cx="3357563" cy="396875"/>
          </a:xfrm>
          <a:prstGeom prst="rect">
            <a:avLst/>
          </a:prstGeom>
          <a:noFill/>
          <a:ln w="9525">
            <a:noFill/>
            <a:miter lim="800000"/>
            <a:headEnd/>
            <a:tailEnd/>
          </a:ln>
        </p:spPr>
        <p:txBody>
          <a:bodyPr wrap="none">
            <a:spAutoFit/>
          </a:bodyPr>
          <a:lstStyle/>
          <a:p>
            <a:pPr lvl="2" eaLnBrk="0" hangingPunct="0"/>
            <a:r>
              <a:rPr lang="es-ES_tradnl" sz="2000" dirty="0">
                <a:latin typeface="Times New Roman" pitchFamily="18" charset="0"/>
              </a:rPr>
              <a:t>Caídas a distinto nivel</a:t>
            </a:r>
          </a:p>
        </p:txBody>
      </p:sp>
      <p:pic>
        <p:nvPicPr>
          <p:cNvPr id="9" name="Picture 5" descr="http://www.angelfire.com/comics/valpobomberitos/caida_escalera.jpg"/>
          <p:cNvPicPr>
            <a:picLocks noChangeAspect="1" noChangeArrowheads="1"/>
          </p:cNvPicPr>
          <p:nvPr/>
        </p:nvPicPr>
        <p:blipFill>
          <a:blip r:embed="rId2" cstate="print"/>
          <a:srcRect/>
          <a:stretch>
            <a:fillRect/>
          </a:stretch>
        </p:blipFill>
        <p:spPr bwMode="auto">
          <a:xfrm>
            <a:off x="6156176" y="3068960"/>
            <a:ext cx="2060537" cy="3024336"/>
          </a:xfrm>
          <a:prstGeom prst="rect">
            <a:avLst/>
          </a:prstGeom>
          <a:noFill/>
        </p:spPr>
      </p:pic>
      <p:pic>
        <p:nvPicPr>
          <p:cNvPr id="60421" name="Picture 5" descr="http://www.oiss.org/estrategia/IMG/arton345.jpg"/>
          <p:cNvPicPr>
            <a:picLocks noChangeAspect="1" noChangeArrowheads="1"/>
          </p:cNvPicPr>
          <p:nvPr/>
        </p:nvPicPr>
        <p:blipFill>
          <a:blip r:embed="rId3" cstate="print"/>
          <a:srcRect/>
          <a:stretch>
            <a:fillRect/>
          </a:stretch>
        </p:blipFill>
        <p:spPr bwMode="auto">
          <a:xfrm>
            <a:off x="1979712" y="3429000"/>
            <a:ext cx="2428875" cy="2428875"/>
          </a:xfrm>
          <a:prstGeom prst="rect">
            <a:avLst/>
          </a:prstGeom>
          <a:noFill/>
        </p:spPr>
      </p:pic>
      <p:pic>
        <p:nvPicPr>
          <p:cNvPr id="7"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
        <p:nvSpPr>
          <p:cNvPr id="11" name="Rectangle 2"/>
          <p:cNvSpPr>
            <a:spLocks noGrp="1" noRot="1" noChangeArrowheads="1"/>
          </p:cNvSpPr>
          <p:nvPr>
            <p:ph type="title"/>
          </p:nvPr>
        </p:nvSpPr>
        <p:spPr/>
        <p:txBody>
          <a:bodyPr>
            <a:normAutofit/>
          </a:bodyPr>
          <a:lstStyle/>
          <a:p>
            <a:pPr eaLnBrk="1" hangingPunct="1">
              <a:defRPr/>
            </a:pPr>
            <a:r>
              <a:rPr lang="es-ES_tradnl" sz="2800" dirty="0" smtClean="0"/>
              <a:t>Riesgos </a:t>
            </a:r>
            <a:r>
              <a:rPr lang="es-ES_tradnl" sz="2800" dirty="0" smtClean="0"/>
              <a:t>asociados </a:t>
            </a:r>
            <a:r>
              <a:rPr lang="es-ES_tradnl" sz="2800" dirty="0" smtClean="0"/>
              <a:t>a las condiciones de seguridad.</a:t>
            </a:r>
            <a:br>
              <a:rPr lang="es-ES_tradnl" sz="2800" dirty="0" smtClean="0"/>
            </a:br>
            <a:endParaRPr lang="es-ES_tradnl"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1435608" y="274638"/>
            <a:ext cx="7498080" cy="1143000"/>
          </a:xfrm>
        </p:spPr>
        <p:txBody>
          <a:bodyPr/>
          <a:lstStyle/>
          <a:p>
            <a:pPr eaLnBrk="1" hangingPunct="1">
              <a:defRPr/>
            </a:pPr>
            <a:r>
              <a:rPr lang="es-ES_tradnl" sz="2000" dirty="0" smtClean="0"/>
              <a:t>Riesgos </a:t>
            </a:r>
            <a:r>
              <a:rPr lang="es-ES_tradnl" sz="2000" dirty="0" smtClean="0"/>
              <a:t>asociados</a:t>
            </a:r>
            <a:r>
              <a:rPr lang="es-ES_tradnl" sz="2000" dirty="0" smtClean="0"/>
              <a:t> </a:t>
            </a:r>
            <a:r>
              <a:rPr lang="es-ES_tradnl" sz="2000" dirty="0" smtClean="0"/>
              <a:t>a las condiciones de seguridad.</a:t>
            </a:r>
            <a:br>
              <a:rPr lang="es-ES_tradnl" sz="2000" dirty="0" smtClean="0"/>
            </a:br>
            <a:r>
              <a:rPr lang="es-ES_tradnl" sz="2000" dirty="0" smtClean="0"/>
              <a:t>Equipos de trabajo</a:t>
            </a:r>
          </a:p>
        </p:txBody>
      </p:sp>
      <p:sp>
        <p:nvSpPr>
          <p:cNvPr id="5" name="Rectangle 3"/>
          <p:cNvSpPr>
            <a:spLocks noGrp="1" noRot="1" noChangeArrowheads="1"/>
          </p:cNvSpPr>
          <p:nvPr>
            <p:ph idx="1"/>
          </p:nvPr>
        </p:nvSpPr>
        <p:spPr>
          <a:xfrm>
            <a:off x="1435608" y="1447800"/>
            <a:ext cx="7498080" cy="4800600"/>
          </a:xfrm>
        </p:spPr>
        <p:txBody>
          <a:bodyPr/>
          <a:lstStyle/>
          <a:p>
            <a:pPr marL="914400" lvl="1" indent="-457200" algn="just" eaLnBrk="1" hangingPunct="1">
              <a:lnSpc>
                <a:spcPct val="80000"/>
              </a:lnSpc>
              <a:defRPr/>
            </a:pPr>
            <a:r>
              <a:rPr lang="es-ES_tradnl" sz="2000" dirty="0" smtClean="0"/>
              <a:t>Son equipos de trabajo y estarán sometidos a la legislación general de equipos de trabajo (R.D. 1215/97),  los equipos siguientes:</a:t>
            </a:r>
          </a:p>
          <a:p>
            <a:pPr marL="1295400" lvl="2" indent="-381000" algn="just" eaLnBrk="1" hangingPunct="1">
              <a:lnSpc>
                <a:spcPct val="80000"/>
              </a:lnSpc>
              <a:defRPr/>
            </a:pPr>
            <a:r>
              <a:rPr lang="es-ES_tradnl" sz="2000" u="sng" dirty="0" smtClean="0"/>
              <a:t>Las máquinas especialmente diseñadas y fabricadas con vistas a la investigación para uso temporal en laboratorios</a:t>
            </a:r>
            <a:r>
              <a:rPr lang="es-ES_tradnl" sz="2000" dirty="0" smtClean="0"/>
              <a:t>. </a:t>
            </a:r>
          </a:p>
          <a:p>
            <a:pPr marL="1295400" lvl="2" indent="-381000" algn="just" eaLnBrk="1" hangingPunct="1">
              <a:lnSpc>
                <a:spcPct val="80000"/>
              </a:lnSpc>
              <a:defRPr/>
            </a:pPr>
            <a:r>
              <a:rPr lang="es-ES_tradnl" sz="2000" u="sng" dirty="0" smtClean="0"/>
              <a:t>Equipos audiovisuales</a:t>
            </a:r>
            <a:r>
              <a:rPr lang="es-ES_tradnl" sz="2000" dirty="0" smtClean="0"/>
              <a:t>.</a:t>
            </a:r>
            <a:endParaRPr lang="es-ES_tradnl" sz="2000" u="sng" dirty="0" smtClean="0"/>
          </a:p>
          <a:p>
            <a:pPr marL="1295400" lvl="2" indent="-381000" algn="just" eaLnBrk="1" hangingPunct="1">
              <a:lnSpc>
                <a:spcPct val="80000"/>
              </a:lnSpc>
              <a:defRPr/>
            </a:pPr>
            <a:r>
              <a:rPr lang="es-ES_tradnl" sz="2000" u="sng" dirty="0" smtClean="0"/>
              <a:t>Equipos de tecnología de la información.</a:t>
            </a:r>
          </a:p>
          <a:p>
            <a:pPr marL="1295400" lvl="2" indent="-381000" algn="just" eaLnBrk="1" hangingPunct="1">
              <a:lnSpc>
                <a:spcPct val="80000"/>
              </a:lnSpc>
              <a:defRPr/>
            </a:pPr>
            <a:r>
              <a:rPr lang="es-ES_tradnl" sz="2000" u="sng" dirty="0" smtClean="0"/>
              <a:t>Máquinas corrientes de oficina (ordenadores, impresoras, faxes, teléfonos, </a:t>
            </a:r>
            <a:r>
              <a:rPr lang="es-ES_tradnl" sz="2000" u="sng" dirty="0" err="1" smtClean="0"/>
              <a:t>etc</a:t>
            </a:r>
            <a:r>
              <a:rPr lang="es-ES_tradnl" sz="2000" u="sng" dirty="0" smtClean="0"/>
              <a:t>).</a:t>
            </a:r>
            <a:endParaRPr lang="es-ES_tradnl" sz="2000" dirty="0" smtClean="0">
              <a:latin typeface="Arial Unicode MS" pitchFamily="34" charset="-128"/>
            </a:endParaRPr>
          </a:p>
          <a:p>
            <a:pPr marL="1295400" lvl="2" indent="-381000" algn="just" eaLnBrk="1" hangingPunct="1">
              <a:lnSpc>
                <a:spcPct val="80000"/>
              </a:lnSpc>
              <a:defRPr/>
            </a:pPr>
            <a:endParaRPr lang="es-ES_tradnl" sz="1800" dirty="0" smtClean="0"/>
          </a:p>
          <a:p>
            <a:pPr marL="914400" lvl="1" indent="-457200" algn="just" eaLnBrk="1" hangingPunct="1">
              <a:lnSpc>
                <a:spcPct val="80000"/>
              </a:lnSpc>
              <a:defRPr/>
            </a:pPr>
            <a:r>
              <a:rPr lang="es-ES_tradnl" sz="2000" dirty="0" smtClean="0"/>
              <a:t>No obstante estos equipos deberán de cumplir la normativa especifica de la UE, y (salvo los equipos temporales de investigación) todos de una forma u otra, para su uso, llevarán marcado CE </a:t>
            </a:r>
          </a:p>
          <a:p>
            <a:pPr marL="1295400" lvl="2" indent="-381000" eaLnBrk="1" hangingPunct="1">
              <a:lnSpc>
                <a:spcPct val="80000"/>
              </a:lnSpc>
              <a:defRPr/>
            </a:pPr>
            <a:endParaRPr lang="es-ES_tradnl" sz="1800" dirty="0" smtClean="0"/>
          </a:p>
        </p:txBody>
      </p:sp>
      <p:pic>
        <p:nvPicPr>
          <p:cNvPr id="61442" name="Picture 2" descr="http://www.ordenadores-y-portatiles.com/images/ordenadores-sobremesa2.jpg"/>
          <p:cNvPicPr>
            <a:picLocks noChangeAspect="1" noChangeArrowheads="1"/>
          </p:cNvPicPr>
          <p:nvPr/>
        </p:nvPicPr>
        <p:blipFill>
          <a:blip r:embed="rId2" cstate="print"/>
          <a:srcRect/>
          <a:stretch>
            <a:fillRect/>
          </a:stretch>
        </p:blipFill>
        <p:spPr bwMode="auto">
          <a:xfrm>
            <a:off x="5148064" y="5085184"/>
            <a:ext cx="2026196" cy="1641219"/>
          </a:xfrm>
          <a:prstGeom prst="rect">
            <a:avLst/>
          </a:prstGeom>
          <a:noFill/>
        </p:spPr>
      </p:pic>
      <p:pic>
        <p:nvPicPr>
          <p:cNvPr id="6"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1435608" y="274638"/>
            <a:ext cx="7498080" cy="1143000"/>
          </a:xfrm>
        </p:spPr>
        <p:txBody>
          <a:bodyPr/>
          <a:lstStyle/>
          <a:p>
            <a:pPr eaLnBrk="1" hangingPunct="1">
              <a:defRPr/>
            </a:pPr>
            <a:r>
              <a:rPr lang="es-ES_tradnl" sz="2000" dirty="0" smtClean="0"/>
              <a:t>Riesgos </a:t>
            </a:r>
            <a:r>
              <a:rPr lang="es-ES_tradnl" sz="2000" dirty="0" smtClean="0"/>
              <a:t>asociados</a:t>
            </a:r>
            <a:r>
              <a:rPr lang="es-ES_tradnl" sz="2000" dirty="0" smtClean="0"/>
              <a:t> </a:t>
            </a:r>
            <a:r>
              <a:rPr lang="es-ES_tradnl" sz="2000" dirty="0" smtClean="0"/>
              <a:t>a las condiciones de seguridad.</a:t>
            </a:r>
            <a:br>
              <a:rPr lang="es-ES_tradnl" sz="2000" dirty="0" smtClean="0"/>
            </a:br>
            <a:r>
              <a:rPr lang="es-ES_tradnl" sz="2000" dirty="0" smtClean="0"/>
              <a:t>Equipos de trabajo.</a:t>
            </a:r>
          </a:p>
        </p:txBody>
      </p:sp>
      <p:sp>
        <p:nvSpPr>
          <p:cNvPr id="5" name="Rectangle 3"/>
          <p:cNvSpPr>
            <a:spLocks noGrp="1" noRot="1" noChangeArrowheads="1"/>
          </p:cNvSpPr>
          <p:nvPr>
            <p:ph idx="1"/>
          </p:nvPr>
        </p:nvSpPr>
        <p:spPr>
          <a:xfrm>
            <a:off x="899592" y="1700808"/>
            <a:ext cx="8007350" cy="4191000"/>
          </a:xfrm>
        </p:spPr>
        <p:txBody>
          <a:bodyPr/>
          <a:lstStyle/>
          <a:p>
            <a:pPr eaLnBrk="1" hangingPunct="1">
              <a:defRPr/>
            </a:pPr>
            <a:r>
              <a:rPr lang="es-ES_tradnl" dirty="0" smtClean="0"/>
              <a:t> </a:t>
            </a:r>
            <a:r>
              <a:rPr lang="es-ES_tradnl" dirty="0" smtClean="0"/>
              <a:t>Riesgos</a:t>
            </a:r>
            <a:r>
              <a:rPr lang="es-ES_tradnl" dirty="0" smtClean="0"/>
              <a:t> </a:t>
            </a:r>
            <a:r>
              <a:rPr lang="es-ES_tradnl" dirty="0" smtClean="0"/>
              <a:t>asociados a equipos de trabajo:</a:t>
            </a:r>
          </a:p>
          <a:p>
            <a:pPr lvl="1" algn="just" eaLnBrk="1" hangingPunct="1">
              <a:defRPr/>
            </a:pPr>
            <a:r>
              <a:rPr lang="es-ES_tradnl" u="sng" dirty="0" smtClean="0"/>
              <a:t>Riesgo</a:t>
            </a:r>
            <a:r>
              <a:rPr lang="es-ES_tradnl" u="sng" dirty="0" smtClean="0"/>
              <a:t> </a:t>
            </a:r>
            <a:r>
              <a:rPr lang="es-ES_tradnl" u="sng" dirty="0" smtClean="0"/>
              <a:t>Eléctrico</a:t>
            </a:r>
            <a:r>
              <a:rPr lang="es-ES_tradnl" dirty="0" smtClean="0"/>
              <a:t>: puede ocasionar lesiones, o la muerte por choque eléctrico y quemaduras.</a:t>
            </a:r>
          </a:p>
          <a:p>
            <a:pPr lvl="1" algn="just" eaLnBrk="1" hangingPunct="1">
              <a:defRPr/>
            </a:pPr>
            <a:r>
              <a:rPr lang="es-ES_tradnl" dirty="0" smtClean="0"/>
              <a:t>Otros peligros: de origen térmico, por radiaciones, ruido, vibraciones, y </a:t>
            </a:r>
            <a:r>
              <a:rPr lang="es-ES_tradnl" u="sng" dirty="0" smtClean="0"/>
              <a:t>los derivados de no aplicar la ergonomía al puesto de trabajo</a:t>
            </a:r>
            <a:r>
              <a:rPr lang="es-ES_tradnl" dirty="0" smtClean="0"/>
              <a:t>.</a:t>
            </a:r>
          </a:p>
          <a:p>
            <a:pPr lvl="1" eaLnBrk="1" hangingPunct="1">
              <a:defRPr/>
            </a:pPr>
            <a:endParaRPr lang="es-ES_tradnl" dirty="0" smtClean="0"/>
          </a:p>
        </p:txBody>
      </p:sp>
      <p:pic>
        <p:nvPicPr>
          <p:cNvPr id="62466" name="Picture 2" descr="http://www.istas.net/recursos/imm/ISTAS_01702M.jpg"/>
          <p:cNvPicPr>
            <a:picLocks noChangeAspect="1" noChangeArrowheads="1"/>
          </p:cNvPicPr>
          <p:nvPr/>
        </p:nvPicPr>
        <p:blipFill>
          <a:blip r:embed="rId2" cstate="print"/>
          <a:srcRect/>
          <a:stretch>
            <a:fillRect/>
          </a:stretch>
        </p:blipFill>
        <p:spPr bwMode="auto">
          <a:xfrm>
            <a:off x="1835696" y="4869160"/>
            <a:ext cx="2400267" cy="1800200"/>
          </a:xfrm>
          <a:prstGeom prst="rect">
            <a:avLst/>
          </a:prstGeom>
          <a:noFill/>
        </p:spPr>
      </p:pic>
      <p:pic>
        <p:nvPicPr>
          <p:cNvPr id="62468" name="Picture 4" descr="https://lh6.googleusercontent.com/mbE7m1_q4OHzP-bCs8TiXCwa7LKAql4MnrgS9fc992LUDnKBJ306LcDARB_fhCf2jVFTmH--C3TVtWrXVQH3ArnxgTkiVZNeWWDcykyF0m61Z0RSs4I"/>
          <p:cNvPicPr>
            <a:picLocks noChangeAspect="1" noChangeArrowheads="1"/>
          </p:cNvPicPr>
          <p:nvPr/>
        </p:nvPicPr>
        <p:blipFill>
          <a:blip r:embed="rId3" cstate="print"/>
          <a:srcRect/>
          <a:stretch>
            <a:fillRect/>
          </a:stretch>
        </p:blipFill>
        <p:spPr bwMode="auto">
          <a:xfrm>
            <a:off x="5796136" y="4800514"/>
            <a:ext cx="2724547" cy="1881075"/>
          </a:xfrm>
          <a:prstGeom prst="rect">
            <a:avLst/>
          </a:prstGeom>
          <a:noFill/>
        </p:spPr>
      </p:pic>
      <p:pic>
        <p:nvPicPr>
          <p:cNvPr id="6"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iterate type="wd">
                                    <p:tmPct val="10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linds(horizontal)">
                                      <p:cBhvr>
                                        <p:cTn id="13" dur="300"/>
                                        <p:tgtEl>
                                          <p:spTgt spid="5">
                                            <p:txEl>
                                              <p:pRg st="0" end="0"/>
                                            </p:txEl>
                                          </p:spTgt>
                                        </p:tgtEl>
                                      </p:cBhvr>
                                    </p:animEffect>
                                  </p:childTnLst>
                                </p:cTn>
                              </p:par>
                              <p:par>
                                <p:cTn id="14" presetID="3" presetClass="entr" presetSubtype="10" fill="hold" grpId="0" nodeType="withEffect">
                                  <p:stCondLst>
                                    <p:cond delay="0"/>
                                  </p:stCondLst>
                                  <p:iterate type="wd">
                                    <p:tmPct val="100000"/>
                                  </p:iterate>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linds(horizontal)">
                                      <p:cBhvr>
                                        <p:cTn id="16" dur="300"/>
                                        <p:tgtEl>
                                          <p:spTgt spid="5">
                                            <p:txEl>
                                              <p:pRg st="1" end="1"/>
                                            </p:txEl>
                                          </p:spTgt>
                                        </p:tgtEl>
                                      </p:cBhvr>
                                    </p:animEffect>
                                  </p:childTnLst>
                                </p:cTn>
                              </p:par>
                              <p:par>
                                <p:cTn id="17" presetID="3" presetClass="entr" presetSubtype="10" fill="hold" grpId="0" nodeType="withEffect">
                                  <p:stCondLst>
                                    <p:cond delay="0"/>
                                  </p:stCondLst>
                                  <p:iterate type="wd">
                                    <p:tmPct val="100000"/>
                                  </p:iterate>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linds(horizontal)">
                                      <p:cBhvr>
                                        <p:cTn id="19" dur="3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1435608" y="274638"/>
            <a:ext cx="7498080" cy="1143000"/>
          </a:xfrm>
        </p:spPr>
        <p:txBody>
          <a:bodyPr>
            <a:normAutofit/>
          </a:bodyPr>
          <a:lstStyle/>
          <a:p>
            <a:pPr eaLnBrk="1" hangingPunct="1">
              <a:defRPr/>
            </a:pPr>
            <a:r>
              <a:rPr lang="es-ES_tradnl" sz="2000" dirty="0" smtClean="0"/>
              <a:t>Riesgos </a:t>
            </a:r>
            <a:r>
              <a:rPr lang="es-ES_tradnl" sz="2000" dirty="0" smtClean="0"/>
              <a:t>asociados</a:t>
            </a:r>
            <a:r>
              <a:rPr lang="es-ES_tradnl" sz="2000" dirty="0" smtClean="0"/>
              <a:t>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5" name="Rectangle 3"/>
          <p:cNvSpPr>
            <a:spLocks noGrp="1" noRot="1" noChangeArrowheads="1"/>
          </p:cNvSpPr>
          <p:nvPr>
            <p:ph idx="1"/>
          </p:nvPr>
        </p:nvSpPr>
        <p:spPr>
          <a:xfrm>
            <a:off x="971600" y="1268760"/>
            <a:ext cx="7772400" cy="4402832"/>
          </a:xfrm>
        </p:spPr>
        <p:txBody>
          <a:bodyPr>
            <a:normAutofit/>
          </a:bodyPr>
          <a:lstStyle/>
          <a:p>
            <a:pPr eaLnBrk="1" hangingPunct="1">
              <a:buNone/>
              <a:defRPr/>
            </a:pPr>
            <a:r>
              <a:rPr lang="es-ES_tradnl" u="sng" dirty="0" smtClean="0"/>
              <a:t>La electricidad</a:t>
            </a:r>
            <a:r>
              <a:rPr lang="es-ES_tradnl" dirty="0" smtClean="0"/>
              <a:t>:</a:t>
            </a:r>
          </a:p>
          <a:p>
            <a:pPr algn="just" eaLnBrk="1" hangingPunct="1">
              <a:buNone/>
              <a:defRPr/>
            </a:pPr>
            <a:endParaRPr lang="es-ES_tradnl" dirty="0" smtClean="0"/>
          </a:p>
          <a:p>
            <a:pPr algn="just" eaLnBrk="1" hangingPunct="1">
              <a:buFont typeface="Wingdings" pitchFamily="2" charset="2"/>
              <a:buChar char="Ø"/>
              <a:defRPr/>
            </a:pPr>
            <a:r>
              <a:rPr lang="es-ES_tradnl" dirty="0" smtClean="0"/>
              <a:t>Es una de las formas de energía más utilizada, proporcionando ayuda y bienestar en la mayoría de nuestras actividades.</a:t>
            </a:r>
          </a:p>
          <a:p>
            <a:pPr algn="just" eaLnBrk="1" hangingPunct="1">
              <a:defRPr/>
            </a:pPr>
            <a:endParaRPr lang="es-ES_tradnl" dirty="0" smtClean="0"/>
          </a:p>
          <a:p>
            <a:pPr algn="just" eaLnBrk="1" hangingPunct="1">
              <a:buFont typeface="Wingdings" pitchFamily="2" charset="2"/>
              <a:buChar char="Ø"/>
              <a:defRPr/>
            </a:pPr>
            <a:r>
              <a:rPr lang="es-ES_tradnl" dirty="0" smtClean="0"/>
              <a:t>Presenta importantes riesgos que hay que prever.</a:t>
            </a:r>
          </a:p>
          <a:p>
            <a:pPr lvl="1" eaLnBrk="1" hangingPunct="1">
              <a:defRPr/>
            </a:pPr>
            <a:endParaRPr lang="es-ES_tradnl" sz="1800" dirty="0" smtClean="0"/>
          </a:p>
          <a:p>
            <a:pPr lvl="1" eaLnBrk="1" hangingPunct="1">
              <a:defRPr/>
            </a:pPr>
            <a:endParaRPr lang="es-ES_tradnl" sz="1800" dirty="0" smtClean="0"/>
          </a:p>
        </p:txBody>
      </p:sp>
      <p:pic>
        <p:nvPicPr>
          <p:cNvPr id="63490" name="Picture 2" descr="http://blog.fintonic.com/wp-content/uploads/2013/04/Electricidad.png"/>
          <p:cNvPicPr>
            <a:picLocks noChangeAspect="1" noChangeArrowheads="1"/>
          </p:cNvPicPr>
          <p:nvPr/>
        </p:nvPicPr>
        <p:blipFill>
          <a:blip r:embed="rId2" cstate="print"/>
          <a:srcRect/>
          <a:stretch>
            <a:fillRect/>
          </a:stretch>
        </p:blipFill>
        <p:spPr bwMode="auto">
          <a:xfrm>
            <a:off x="2915816" y="5085184"/>
            <a:ext cx="2924324" cy="1459721"/>
          </a:xfrm>
          <a:prstGeom prst="rect">
            <a:avLst/>
          </a:prstGeom>
          <a:noFill/>
        </p:spPr>
      </p:pic>
      <p:pic>
        <p:nvPicPr>
          <p:cNvPr id="63492" name="Picture 4" descr="https://farm9.staticflickr.com/8440/7772636914_56da6c9dec.jpg"/>
          <p:cNvPicPr>
            <a:picLocks noChangeAspect="1" noChangeArrowheads="1"/>
          </p:cNvPicPr>
          <p:nvPr/>
        </p:nvPicPr>
        <p:blipFill>
          <a:blip r:embed="rId3" cstate="print"/>
          <a:srcRect/>
          <a:stretch>
            <a:fillRect/>
          </a:stretch>
        </p:blipFill>
        <p:spPr bwMode="auto">
          <a:xfrm>
            <a:off x="6732240" y="5085184"/>
            <a:ext cx="1574381" cy="1369711"/>
          </a:xfrm>
          <a:prstGeom prst="rect">
            <a:avLst/>
          </a:prstGeom>
          <a:noFill/>
        </p:spPr>
      </p:pic>
      <p:pic>
        <p:nvPicPr>
          <p:cNvPr id="6"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linds(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linds(horizont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a:bodyPr>
          <a:lstStyle/>
          <a:p>
            <a:pPr eaLnBrk="1" hangingPunct="1">
              <a:defRPr/>
            </a:pP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21507" name="Rectangle 3"/>
          <p:cNvSpPr>
            <a:spLocks noGrp="1" noRot="1" noChangeArrowheads="1"/>
          </p:cNvSpPr>
          <p:nvPr>
            <p:ph idx="1"/>
          </p:nvPr>
        </p:nvSpPr>
        <p:spPr>
          <a:xfrm>
            <a:off x="1475655" y="1484313"/>
            <a:ext cx="6547569" cy="3744887"/>
          </a:xfrm>
        </p:spPr>
        <p:txBody>
          <a:bodyPr>
            <a:normAutofit fontScale="77500" lnSpcReduction="20000"/>
          </a:bodyPr>
          <a:lstStyle/>
          <a:p>
            <a:pPr algn="just" eaLnBrk="1" hangingPunct="1">
              <a:lnSpc>
                <a:spcPct val="80000"/>
              </a:lnSpc>
              <a:defRPr/>
            </a:pPr>
            <a:r>
              <a:rPr lang="es-ES_tradnl" sz="2600" b="1" u="sng" dirty="0" smtClean="0"/>
              <a:t>Contacto eléctrico directo</a:t>
            </a:r>
            <a:r>
              <a:rPr lang="es-ES_tradnl" sz="2600" b="1" dirty="0" smtClean="0"/>
              <a:t>: </a:t>
            </a:r>
          </a:p>
          <a:p>
            <a:pPr algn="just" eaLnBrk="1" hangingPunct="1">
              <a:lnSpc>
                <a:spcPct val="80000"/>
              </a:lnSpc>
              <a:buNone/>
              <a:defRPr/>
            </a:pPr>
            <a:r>
              <a:rPr lang="es-ES_tradnl" sz="2600" dirty="0" smtClean="0"/>
              <a:t>	Es el que se realiza con las partes activas de la instalación:</a:t>
            </a:r>
          </a:p>
          <a:p>
            <a:pPr algn="just" eaLnBrk="1" hangingPunct="1">
              <a:lnSpc>
                <a:spcPct val="80000"/>
              </a:lnSpc>
              <a:buNone/>
              <a:defRPr/>
            </a:pPr>
            <a:r>
              <a:rPr lang="es-ES_tradnl" sz="2600" dirty="0" smtClean="0"/>
              <a:t>	con cables carentes de protección, con elementos de los aparatos habitualmente “en tensión”, con los bornes desnudos de un enchufe, etc.</a:t>
            </a:r>
          </a:p>
          <a:p>
            <a:pPr lvl="1" algn="just" eaLnBrk="1" hangingPunct="1">
              <a:lnSpc>
                <a:spcPct val="80000"/>
              </a:lnSpc>
              <a:buNone/>
              <a:defRPr/>
            </a:pPr>
            <a:endParaRPr lang="es-ES_tradnl" sz="1800" dirty="0" smtClean="0"/>
          </a:p>
          <a:p>
            <a:pPr lvl="1" algn="just" eaLnBrk="1" hangingPunct="1">
              <a:lnSpc>
                <a:spcPct val="80000"/>
              </a:lnSpc>
              <a:buNone/>
              <a:defRPr/>
            </a:pPr>
            <a:endParaRPr lang="es-ES_tradnl" sz="2400" dirty="0" smtClean="0"/>
          </a:p>
          <a:p>
            <a:pPr algn="just" eaLnBrk="1" hangingPunct="1">
              <a:lnSpc>
                <a:spcPct val="80000"/>
              </a:lnSpc>
              <a:defRPr/>
            </a:pPr>
            <a:r>
              <a:rPr lang="es-ES_tradnl" sz="2600" b="1" u="sng" dirty="0" smtClean="0"/>
              <a:t>Contacto eléctrico indirecto</a:t>
            </a:r>
            <a:r>
              <a:rPr lang="es-ES_tradnl" sz="2600" b="1" dirty="0" smtClean="0"/>
              <a:t>:</a:t>
            </a:r>
          </a:p>
          <a:p>
            <a:pPr algn="just" eaLnBrk="1" hangingPunct="1">
              <a:lnSpc>
                <a:spcPct val="80000"/>
              </a:lnSpc>
              <a:buNone/>
              <a:defRPr/>
            </a:pPr>
            <a:r>
              <a:rPr lang="es-ES_tradnl" sz="2600" dirty="0" smtClean="0"/>
              <a:t>	Es el que se produce por contacto con maquinas aparatos, que normalmente no deberían de estar “en tensión”:</a:t>
            </a:r>
          </a:p>
          <a:p>
            <a:pPr algn="just" eaLnBrk="1" hangingPunct="1">
              <a:lnSpc>
                <a:spcPct val="80000"/>
              </a:lnSpc>
              <a:buNone/>
              <a:defRPr/>
            </a:pPr>
            <a:r>
              <a:rPr lang="es-ES_tradnl" sz="2600" dirty="0" smtClean="0"/>
              <a:t>	Por ejemplo: se ha producido un defecto en el aislante de un conductor, que hace contacto con “la carcasa” metálica exterior del equipo.</a:t>
            </a:r>
          </a:p>
          <a:p>
            <a:pPr lvl="1" eaLnBrk="1" hangingPunct="1">
              <a:lnSpc>
                <a:spcPct val="80000"/>
              </a:lnSpc>
              <a:defRPr/>
            </a:pPr>
            <a:endParaRPr lang="es-ES_tradnl" sz="1800" dirty="0" smtClean="0"/>
          </a:p>
          <a:p>
            <a:pPr lvl="1" eaLnBrk="1" hangingPunct="1">
              <a:lnSpc>
                <a:spcPct val="80000"/>
              </a:lnSpc>
              <a:buFont typeface="Wingdings" pitchFamily="2" charset="2"/>
              <a:buNone/>
              <a:defRPr/>
            </a:pPr>
            <a:r>
              <a:rPr lang="es-ES_tradnl" sz="2400" dirty="0" smtClean="0"/>
              <a:t> </a:t>
            </a:r>
          </a:p>
          <a:p>
            <a:pPr lvl="1" eaLnBrk="1" hangingPunct="1">
              <a:lnSpc>
                <a:spcPct val="80000"/>
              </a:lnSpc>
              <a:defRPr/>
            </a:pPr>
            <a:endParaRPr lang="es-ES_tradnl" sz="1600" dirty="0" smtClean="0"/>
          </a:p>
        </p:txBody>
      </p:sp>
      <p:pic>
        <p:nvPicPr>
          <p:cNvPr id="74754" name="Picture 2" descr="https://encrypted-tbn3.gstatic.com/images?q=tbn:ANd9GcQdolnj3C_u8omm7RTMWb6VXTfYHPRvRpWWnYt4AERPIsaeiBdO">
            <a:hlinkClick r:id="rId2"/>
          </p:cNvPr>
          <p:cNvPicPr>
            <a:picLocks noChangeAspect="1" noChangeArrowheads="1"/>
          </p:cNvPicPr>
          <p:nvPr/>
        </p:nvPicPr>
        <p:blipFill>
          <a:blip r:embed="rId3" cstate="print"/>
          <a:srcRect/>
          <a:stretch>
            <a:fillRect/>
          </a:stretch>
        </p:blipFill>
        <p:spPr bwMode="auto">
          <a:xfrm>
            <a:off x="1907704" y="5157192"/>
            <a:ext cx="2559968" cy="1512168"/>
          </a:xfrm>
          <a:prstGeom prst="rect">
            <a:avLst/>
          </a:prstGeom>
          <a:noFill/>
        </p:spPr>
      </p:pic>
      <p:pic>
        <p:nvPicPr>
          <p:cNvPr id="74756" name="Picture 4" descr="http://2.bp.blogspot.com/-nnZS_Uxh2o4/T5mzQ1Z-WsI/AAAAAAAAAEs/3oxgnwjMiUc/s1600/Imagen0263.jpg"/>
          <p:cNvPicPr>
            <a:picLocks noChangeAspect="1" noChangeArrowheads="1"/>
          </p:cNvPicPr>
          <p:nvPr/>
        </p:nvPicPr>
        <p:blipFill>
          <a:blip r:embed="rId4" cstate="print"/>
          <a:srcRect/>
          <a:stretch>
            <a:fillRect/>
          </a:stretch>
        </p:blipFill>
        <p:spPr bwMode="auto">
          <a:xfrm>
            <a:off x="5580112" y="4610751"/>
            <a:ext cx="2996332" cy="2247249"/>
          </a:xfrm>
          <a:prstGeom prst="rect">
            <a:avLst/>
          </a:prstGeom>
          <a:noFill/>
        </p:spPr>
      </p:pic>
      <p:pic>
        <p:nvPicPr>
          <p:cNvPr id="74758" name="Picture 6" descr="http://www.monografias.com/trabajos74/estudios-aplicaciones-seguridad-electrica/image005.gif"/>
          <p:cNvPicPr>
            <a:picLocks noChangeAspect="1" noChangeArrowheads="1"/>
          </p:cNvPicPr>
          <p:nvPr/>
        </p:nvPicPr>
        <p:blipFill>
          <a:blip r:embed="rId5" cstate="print"/>
          <a:srcRect/>
          <a:stretch>
            <a:fillRect/>
          </a:stretch>
        </p:blipFill>
        <p:spPr bwMode="auto">
          <a:xfrm>
            <a:off x="7631832" y="0"/>
            <a:ext cx="1512168" cy="1653701"/>
          </a:xfrm>
          <a:prstGeom prst="rect">
            <a:avLst/>
          </a:prstGeom>
          <a:noFill/>
        </p:spPr>
      </p:pic>
      <p:pic>
        <p:nvPicPr>
          <p:cNvPr id="7" name="Picture 9" descr="Color"/>
          <p:cNvPicPr>
            <a:picLocks noChangeAspect="1" noChangeArrowheads="1"/>
          </p:cNvPicPr>
          <p:nvPr/>
        </p:nvPicPr>
        <p:blipFill>
          <a:blip r:embed="rId6"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 calcmode="lin" valueType="num">
                                      <p:cBhvr additive="base">
                                        <p:cTn id="25"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anim calcmode="lin" valueType="num">
                                      <p:cBhvr additive="base">
                                        <p:cTn id="31"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7">
                                            <p:txEl>
                                              <p:pRg st="7" end="7"/>
                                            </p:txEl>
                                          </p:spTgt>
                                        </p:tgtEl>
                                        <p:attrNameLst>
                                          <p:attrName>style.visibility</p:attrName>
                                        </p:attrNameLst>
                                      </p:cBhvr>
                                      <p:to>
                                        <p:strVal val="visible"/>
                                      </p:to>
                                    </p:set>
                                    <p:anim calcmode="lin" valueType="num">
                                      <p:cBhvr additive="base">
                                        <p:cTn id="37" dur="500" fill="hold"/>
                                        <p:tgtEl>
                                          <p:spTgt spid="2150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1507">
                                            <p:txEl>
                                              <p:pRg st="9" end="9"/>
                                            </p:txEl>
                                          </p:spTgt>
                                        </p:tgtEl>
                                        <p:attrNameLst>
                                          <p:attrName>style.visibility</p:attrName>
                                        </p:attrNameLst>
                                      </p:cBhvr>
                                      <p:to>
                                        <p:strVal val="visible"/>
                                      </p:to>
                                    </p:set>
                                    <p:anim calcmode="lin" valueType="num">
                                      <p:cBhvr additive="base">
                                        <p:cTn id="41" dur="500" fill="hold"/>
                                        <p:tgtEl>
                                          <p:spTgt spid="21507">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15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normAutofit/>
          </a:bodyPr>
          <a:lstStyle/>
          <a:p>
            <a:pPr eaLnBrk="1" hangingPunct="1">
              <a:defRPr/>
            </a:pP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22531" name="Rectangle 3"/>
          <p:cNvSpPr>
            <a:spLocks noGrp="1" noRot="1" noChangeArrowheads="1"/>
          </p:cNvSpPr>
          <p:nvPr>
            <p:ph idx="1"/>
          </p:nvPr>
        </p:nvSpPr>
        <p:spPr>
          <a:xfrm>
            <a:off x="990600" y="1676400"/>
            <a:ext cx="7772400" cy="4560912"/>
          </a:xfrm>
        </p:spPr>
        <p:txBody>
          <a:bodyPr>
            <a:normAutofit lnSpcReduction="10000"/>
          </a:bodyPr>
          <a:lstStyle/>
          <a:p>
            <a:pPr eaLnBrk="1" hangingPunct="1">
              <a:lnSpc>
                <a:spcPct val="90000"/>
              </a:lnSpc>
              <a:defRPr/>
            </a:pPr>
            <a:r>
              <a:rPr lang="es-ES_tradnl" dirty="0" smtClean="0"/>
              <a:t>Efectos de un contacto eléctrico:</a:t>
            </a:r>
          </a:p>
          <a:p>
            <a:pPr marL="916686" lvl="1" indent="-514350" eaLnBrk="1" hangingPunct="1">
              <a:lnSpc>
                <a:spcPct val="90000"/>
              </a:lnSpc>
              <a:buNone/>
              <a:defRPr/>
            </a:pPr>
            <a:endParaRPr lang="es-ES_tradnl" dirty="0" smtClean="0"/>
          </a:p>
          <a:p>
            <a:pPr marL="916686" lvl="1" indent="-514350" eaLnBrk="1" hangingPunct="1">
              <a:lnSpc>
                <a:spcPct val="90000"/>
              </a:lnSpc>
              <a:buFont typeface="+mj-lt"/>
              <a:buAutoNum type="alphaLcParenR"/>
              <a:defRPr/>
            </a:pPr>
            <a:r>
              <a:rPr lang="es-ES_tradnl" dirty="0" smtClean="0"/>
              <a:t>Con paso </a:t>
            </a:r>
            <a:r>
              <a:rPr lang="es-ES_tradnl" dirty="0" smtClean="0"/>
              <a:t>de corriente </a:t>
            </a:r>
            <a:r>
              <a:rPr lang="es-ES_tradnl" dirty="0" smtClean="0"/>
              <a:t>por el cuerpo:</a:t>
            </a:r>
          </a:p>
          <a:p>
            <a:pPr lvl="2" eaLnBrk="1" hangingPunct="1">
              <a:lnSpc>
                <a:spcPct val="90000"/>
              </a:lnSpc>
              <a:defRPr/>
            </a:pPr>
            <a:r>
              <a:rPr lang="es-ES_tradnl" sz="1800" dirty="0" smtClean="0"/>
              <a:t>Muerte por fibrilación ventricular, por asfixia.</a:t>
            </a:r>
          </a:p>
          <a:p>
            <a:pPr lvl="2" eaLnBrk="1" hangingPunct="1">
              <a:lnSpc>
                <a:spcPct val="90000"/>
              </a:lnSpc>
              <a:defRPr/>
            </a:pPr>
            <a:r>
              <a:rPr lang="es-ES_tradnl" sz="1800" dirty="0" smtClean="0"/>
              <a:t>Quemaduras externas e internas </a:t>
            </a:r>
          </a:p>
          <a:p>
            <a:pPr lvl="2" eaLnBrk="1" hangingPunct="1">
              <a:lnSpc>
                <a:spcPct val="90000"/>
              </a:lnSpc>
              <a:defRPr/>
            </a:pPr>
            <a:r>
              <a:rPr lang="es-ES_tradnl" sz="1800" dirty="0" smtClean="0"/>
              <a:t>Efectos de las quemaduras a nivel interno: Bloqueo renal.</a:t>
            </a:r>
          </a:p>
          <a:p>
            <a:pPr lvl="2" eaLnBrk="1" hangingPunct="1">
              <a:lnSpc>
                <a:spcPct val="90000"/>
              </a:lnSpc>
              <a:defRPr/>
            </a:pPr>
            <a:r>
              <a:rPr lang="es-ES_tradnl" sz="1800" dirty="0" smtClean="0"/>
              <a:t>Otras lesiones secundarias producidas por: caídas, golpes</a:t>
            </a:r>
            <a:r>
              <a:rPr lang="es-ES_tradnl" dirty="0" smtClean="0"/>
              <a:t>....</a:t>
            </a:r>
          </a:p>
          <a:p>
            <a:pPr lvl="2" eaLnBrk="1" hangingPunct="1">
              <a:lnSpc>
                <a:spcPct val="90000"/>
              </a:lnSpc>
              <a:defRPr/>
            </a:pPr>
            <a:endParaRPr lang="es-ES_tradnl" dirty="0" smtClean="0"/>
          </a:p>
          <a:p>
            <a:pPr marL="859536" lvl="1" indent="-457200" eaLnBrk="1" hangingPunct="1">
              <a:lnSpc>
                <a:spcPct val="90000"/>
              </a:lnSpc>
              <a:buFont typeface="+mj-lt"/>
              <a:buAutoNum type="alphaLcParenR"/>
              <a:defRPr/>
            </a:pPr>
            <a:r>
              <a:rPr lang="es-ES_tradnl" sz="2400" dirty="0" smtClean="0"/>
              <a:t>	</a:t>
            </a:r>
            <a:r>
              <a:rPr lang="es-ES_tradnl" dirty="0" smtClean="0"/>
              <a:t>Sin paso de corriente por el cuerpo:</a:t>
            </a:r>
          </a:p>
          <a:p>
            <a:pPr lvl="2" eaLnBrk="1" hangingPunct="1">
              <a:lnSpc>
                <a:spcPct val="90000"/>
              </a:lnSpc>
              <a:defRPr/>
            </a:pPr>
            <a:r>
              <a:rPr lang="es-ES_tradnl" sz="1800" dirty="0" smtClean="0"/>
              <a:t>Quemaduras por arco eléctrico, proyecciones de partículas...</a:t>
            </a:r>
          </a:p>
          <a:p>
            <a:pPr lvl="2" eaLnBrk="1" hangingPunct="1">
              <a:lnSpc>
                <a:spcPct val="90000"/>
              </a:lnSpc>
              <a:defRPr/>
            </a:pPr>
            <a:r>
              <a:rPr lang="es-ES_tradnl" sz="1800" dirty="0" smtClean="0"/>
              <a:t>Lesiones oftálmicas por radiaciones.</a:t>
            </a:r>
          </a:p>
          <a:p>
            <a:pPr lvl="2" eaLnBrk="1" hangingPunct="1">
              <a:lnSpc>
                <a:spcPct val="90000"/>
              </a:lnSpc>
              <a:defRPr/>
            </a:pPr>
            <a:r>
              <a:rPr lang="es-ES_tradnl" sz="1800" dirty="0" smtClean="0"/>
              <a:t>Otras lesiones producidas por la iniciación de explosiones de gases o vapores.</a:t>
            </a:r>
            <a:r>
              <a:rPr lang="es-ES_tradnl" sz="1600" dirty="0" smtClean="0"/>
              <a:t> </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pic>
        <p:nvPicPr>
          <p:cNvPr id="5" name="Picture 6" descr="http://www.monografias.com/trabajos74/estudios-aplicaciones-seguridad-electrica/image005.gif"/>
          <p:cNvPicPr>
            <a:picLocks noChangeAspect="1" noChangeArrowheads="1"/>
          </p:cNvPicPr>
          <p:nvPr/>
        </p:nvPicPr>
        <p:blipFill>
          <a:blip r:embed="rId3" cstate="print"/>
          <a:srcRect/>
          <a:stretch>
            <a:fillRect/>
          </a:stretch>
        </p:blipFill>
        <p:spPr bwMode="auto">
          <a:xfrm>
            <a:off x="7631832" y="0"/>
            <a:ext cx="1512168" cy="1653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0" dur="500"/>
                                        <p:tgtEl>
                                          <p:spTgt spid="22531">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13" dur="500"/>
                                        <p:tgtEl>
                                          <p:spTgt spid="22531">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16" dur="500"/>
                                        <p:tgtEl>
                                          <p:spTgt spid="22531">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19" dur="500"/>
                                        <p:tgtEl>
                                          <p:spTgt spid="22531">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22" dur="500"/>
                                        <p:tgtEl>
                                          <p:spTgt spid="22531">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animEffect transition="in" filter="blinds(horizontal)">
                                      <p:cBhvr>
                                        <p:cTn id="25" dur="500"/>
                                        <p:tgtEl>
                                          <p:spTgt spid="22531">
                                            <p:txEl>
                                              <p:pRg st="8" end="8"/>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531">
                                            <p:txEl>
                                              <p:pRg st="9" end="9"/>
                                            </p:txEl>
                                          </p:spTgt>
                                        </p:tgtEl>
                                        <p:attrNameLst>
                                          <p:attrName>style.visibility</p:attrName>
                                        </p:attrNameLst>
                                      </p:cBhvr>
                                      <p:to>
                                        <p:strVal val="visible"/>
                                      </p:to>
                                    </p:set>
                                    <p:animEffect transition="in" filter="blinds(horizontal)">
                                      <p:cBhvr>
                                        <p:cTn id="28" dur="500"/>
                                        <p:tgtEl>
                                          <p:spTgt spid="22531">
                                            <p:txEl>
                                              <p:pRg st="9" end="9"/>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531">
                                            <p:txEl>
                                              <p:pRg st="10" end="10"/>
                                            </p:txEl>
                                          </p:spTgt>
                                        </p:tgtEl>
                                        <p:attrNameLst>
                                          <p:attrName>style.visibility</p:attrName>
                                        </p:attrNameLst>
                                      </p:cBhvr>
                                      <p:to>
                                        <p:strVal val="visible"/>
                                      </p:to>
                                    </p:set>
                                    <p:animEffect transition="in" filter="blinds(horizontal)">
                                      <p:cBhvr>
                                        <p:cTn id="31" dur="500"/>
                                        <p:tgtEl>
                                          <p:spTgt spid="22531">
                                            <p:txEl>
                                              <p:pRg st="10" end="1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531">
                                            <p:txEl>
                                              <p:pRg st="11" end="11"/>
                                            </p:txEl>
                                          </p:spTgt>
                                        </p:tgtEl>
                                        <p:attrNameLst>
                                          <p:attrName>style.visibility</p:attrName>
                                        </p:attrNameLst>
                                      </p:cBhvr>
                                      <p:to>
                                        <p:strVal val="visible"/>
                                      </p:to>
                                    </p:set>
                                    <p:animEffect transition="in" filter="blinds(horizontal)">
                                      <p:cBhvr>
                                        <p:cTn id="34" dur="500"/>
                                        <p:tgtEl>
                                          <p:spTgt spid="22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23555" name="Rectangle 3"/>
          <p:cNvSpPr>
            <a:spLocks noGrp="1" noRot="1" noChangeArrowheads="1"/>
          </p:cNvSpPr>
          <p:nvPr>
            <p:ph idx="1"/>
          </p:nvPr>
        </p:nvSpPr>
        <p:spPr>
          <a:xfrm>
            <a:off x="990600" y="1676400"/>
            <a:ext cx="7772400" cy="4114800"/>
          </a:xfrm>
        </p:spPr>
        <p:txBody>
          <a:bodyPr/>
          <a:lstStyle/>
          <a:p>
            <a:pPr eaLnBrk="1" hangingPunct="1">
              <a:defRPr/>
            </a:pPr>
            <a:r>
              <a:rPr lang="es-ES_tradnl" dirty="0" smtClean="0"/>
              <a:t>Factores que influyen en el efecto eléctrico:</a:t>
            </a:r>
          </a:p>
          <a:p>
            <a:pPr lvl="1" eaLnBrk="1" hangingPunct="1">
              <a:defRPr/>
            </a:pPr>
            <a:r>
              <a:rPr lang="es-ES_tradnl" dirty="0" smtClean="0"/>
              <a:t>Intensidad de la corriente.</a:t>
            </a:r>
          </a:p>
          <a:p>
            <a:pPr lvl="1" eaLnBrk="1" hangingPunct="1">
              <a:defRPr/>
            </a:pPr>
            <a:r>
              <a:rPr lang="es-ES_tradnl" dirty="0" smtClean="0"/>
              <a:t>Tensión aplicada.</a:t>
            </a:r>
          </a:p>
          <a:p>
            <a:pPr lvl="1" eaLnBrk="1" hangingPunct="1">
              <a:defRPr/>
            </a:pPr>
            <a:r>
              <a:rPr lang="es-ES_tradnl" dirty="0" smtClean="0"/>
              <a:t>Frecuencia de la corriente.</a:t>
            </a:r>
          </a:p>
          <a:p>
            <a:pPr lvl="1" eaLnBrk="1" hangingPunct="1">
              <a:defRPr/>
            </a:pPr>
            <a:r>
              <a:rPr lang="es-ES_tradnl" dirty="0" smtClean="0"/>
              <a:t>Duración del contacto.</a:t>
            </a:r>
          </a:p>
          <a:p>
            <a:pPr lvl="1" eaLnBrk="1" hangingPunct="1">
              <a:defRPr/>
            </a:pPr>
            <a:r>
              <a:rPr lang="es-ES_tradnl" dirty="0" smtClean="0"/>
              <a:t>Recorrido de la corriente a través del cuerpo.</a:t>
            </a:r>
          </a:p>
          <a:p>
            <a:pPr lvl="1" eaLnBrk="1" hangingPunct="1">
              <a:defRPr/>
            </a:pPr>
            <a:r>
              <a:rPr lang="es-ES_tradnl" dirty="0" smtClean="0"/>
              <a:t>Características de la persona: resistencia eléctrica y capacidad de reacción.</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pic>
        <p:nvPicPr>
          <p:cNvPr id="5" name="Picture 6" descr="http://www.monografias.com/trabajos74/estudios-aplicaciones-seguridad-electrica/image005.gif"/>
          <p:cNvPicPr>
            <a:picLocks noChangeAspect="1" noChangeArrowheads="1"/>
          </p:cNvPicPr>
          <p:nvPr/>
        </p:nvPicPr>
        <p:blipFill>
          <a:blip r:embed="rId3" cstate="print"/>
          <a:srcRect/>
          <a:stretch>
            <a:fillRect/>
          </a:stretch>
        </p:blipFill>
        <p:spPr bwMode="auto">
          <a:xfrm>
            <a:off x="7631832" y="0"/>
            <a:ext cx="1512168" cy="1653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35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55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29702" name="Rectangle 6"/>
          <p:cNvSpPr>
            <a:spLocks noChangeArrowheads="1"/>
          </p:cNvSpPr>
          <p:nvPr/>
        </p:nvSpPr>
        <p:spPr bwMode="auto">
          <a:xfrm>
            <a:off x="990600" y="1371600"/>
            <a:ext cx="7315200" cy="5858014"/>
          </a:xfrm>
          <a:prstGeom prst="rect">
            <a:avLst/>
          </a:prstGeom>
          <a:noFill/>
          <a:ln w="9525">
            <a:noFill/>
            <a:miter lim="800000"/>
            <a:headEnd/>
            <a:tailEnd/>
          </a:ln>
        </p:spPr>
        <p:txBody>
          <a:bodyPr>
            <a:spAutoFit/>
          </a:bodyPr>
          <a:lstStyle/>
          <a:p>
            <a:pPr eaLnBrk="0" hangingPunct="0">
              <a:spcBef>
                <a:spcPts val="500"/>
              </a:spcBef>
              <a:spcAft>
                <a:spcPts val="500"/>
              </a:spcAft>
            </a:pPr>
            <a:r>
              <a:rPr lang="es-ES_tradnl" sz="2400" b="1" dirty="0">
                <a:solidFill>
                  <a:srgbClr val="FF0000"/>
                </a:solidFill>
                <a:latin typeface="Verdana" pitchFamily="34" charset="0"/>
              </a:rPr>
              <a:t>EFECTOS DE LA CORRIENTE ELECTRICA </a:t>
            </a:r>
            <a:br>
              <a:rPr lang="es-ES_tradnl" sz="2400" b="1" dirty="0">
                <a:solidFill>
                  <a:srgbClr val="FF0000"/>
                </a:solidFill>
                <a:latin typeface="Verdana" pitchFamily="34" charset="0"/>
              </a:rPr>
            </a:br>
            <a:r>
              <a:rPr lang="es-ES_tradnl" sz="2400" b="1" dirty="0">
                <a:solidFill>
                  <a:srgbClr val="FF0000"/>
                </a:solidFill>
                <a:latin typeface="Verdana" pitchFamily="34" charset="0"/>
              </a:rPr>
              <a:t>EN EL CUERPO HUMANO</a:t>
            </a:r>
            <a:r>
              <a:rPr lang="es-ES_tradnl" sz="2400" b="1" dirty="0">
                <a:solidFill>
                  <a:srgbClr val="800000"/>
                </a:solidFill>
                <a:latin typeface="Verdana" pitchFamily="34" charset="0"/>
              </a:rPr>
              <a:t/>
            </a:r>
            <a:br>
              <a:rPr lang="es-ES_tradnl" sz="2400" b="1" dirty="0">
                <a:solidFill>
                  <a:srgbClr val="800000"/>
                </a:solidFill>
                <a:latin typeface="Verdana" pitchFamily="34" charset="0"/>
              </a:rPr>
            </a:br>
            <a:r>
              <a:rPr lang="es-ES_tradnl" sz="2000" b="1" dirty="0">
                <a:solidFill>
                  <a:srgbClr val="000000"/>
                </a:solidFill>
                <a:latin typeface="Verdana" pitchFamily="34" charset="0"/>
              </a:rPr>
              <a:t>Corriente que atraviesa el cuerpo humano (</a:t>
            </a:r>
            <a:r>
              <a:rPr lang="es-ES_tradnl" sz="2000" b="1" dirty="0" err="1">
                <a:solidFill>
                  <a:srgbClr val="000000"/>
                </a:solidFill>
                <a:latin typeface="Verdana" pitchFamily="34" charset="0"/>
              </a:rPr>
              <a:t>mA</a:t>
            </a:r>
            <a:r>
              <a:rPr lang="es-ES_tradnl" sz="2000" b="1" dirty="0" smtClean="0">
                <a:solidFill>
                  <a:srgbClr val="000000"/>
                </a:solidFill>
                <a:latin typeface="Verdana" pitchFamily="34" charset="0"/>
              </a:rPr>
              <a:t>)</a:t>
            </a:r>
          </a:p>
          <a:p>
            <a:pPr eaLnBrk="0" hangingPunct="0">
              <a:spcBef>
                <a:spcPts val="500"/>
              </a:spcBef>
              <a:spcAft>
                <a:spcPts val="500"/>
              </a:spcAft>
            </a:pPr>
            <a:r>
              <a:rPr lang="es-ES_tradnl" sz="2000" b="1" u="sng" dirty="0" smtClean="0">
                <a:solidFill>
                  <a:srgbClr val="800000"/>
                </a:solidFill>
                <a:latin typeface="Verdana" pitchFamily="34" charset="0"/>
              </a:rPr>
              <a:t>EFECTOS</a:t>
            </a:r>
            <a:r>
              <a:rPr lang="es-ES_tradnl" sz="2000" dirty="0" smtClean="0">
                <a:solidFill>
                  <a:srgbClr val="800000"/>
                </a:solidFill>
                <a:latin typeface="Verdana" pitchFamily="34" charset="0"/>
              </a:rPr>
              <a:t> </a:t>
            </a:r>
            <a:r>
              <a:rPr lang="es-ES_tradnl" sz="2000" dirty="0">
                <a:latin typeface="Verdana" pitchFamily="34" charset="0"/>
              </a:rPr>
              <a:t>	</a:t>
            </a:r>
          </a:p>
          <a:p>
            <a:pPr eaLnBrk="0" hangingPunct="0">
              <a:spcBef>
                <a:spcPts val="500"/>
              </a:spcBef>
              <a:spcAft>
                <a:spcPts val="500"/>
              </a:spcAft>
            </a:pPr>
            <a:r>
              <a:rPr lang="es-ES_tradnl" sz="2000" b="1" dirty="0">
                <a:solidFill>
                  <a:srgbClr val="800000"/>
                </a:solidFill>
                <a:latin typeface="Verdana" pitchFamily="34" charset="0"/>
              </a:rPr>
              <a:t>Hasta 1</a:t>
            </a:r>
            <a:r>
              <a:rPr lang="es-ES_tradnl" sz="2000" dirty="0">
                <a:solidFill>
                  <a:srgbClr val="800000"/>
                </a:solidFill>
                <a:latin typeface="Verdana" pitchFamily="34" charset="0"/>
              </a:rPr>
              <a:t> </a:t>
            </a:r>
            <a:r>
              <a:rPr lang="es-ES_tradnl" sz="2000" dirty="0">
                <a:latin typeface="Verdana" pitchFamily="34" charset="0"/>
              </a:rPr>
              <a:t>	</a:t>
            </a:r>
            <a:r>
              <a:rPr lang="es-ES_tradnl" sz="2000" dirty="0">
                <a:solidFill>
                  <a:srgbClr val="000000"/>
                </a:solidFill>
                <a:latin typeface="Verdana" pitchFamily="34" charset="0"/>
              </a:rPr>
              <a:t>Imperceptible para el hombre.</a:t>
            </a:r>
            <a:r>
              <a:rPr lang="es-ES_tradnl" sz="2000" dirty="0">
                <a:latin typeface="Verdana" pitchFamily="34" charset="0"/>
              </a:rPr>
              <a:t>	</a:t>
            </a:r>
          </a:p>
          <a:p>
            <a:pPr eaLnBrk="0" hangingPunct="0">
              <a:spcBef>
                <a:spcPts val="500"/>
              </a:spcBef>
              <a:spcAft>
                <a:spcPts val="500"/>
              </a:spcAft>
            </a:pPr>
            <a:r>
              <a:rPr lang="es-ES_tradnl" sz="2000" b="1" dirty="0">
                <a:solidFill>
                  <a:srgbClr val="800000"/>
                </a:solidFill>
                <a:latin typeface="Verdana" pitchFamily="34" charset="0"/>
              </a:rPr>
              <a:t>De 2 a 3</a:t>
            </a:r>
            <a:r>
              <a:rPr lang="es-ES_tradnl" sz="2000" dirty="0">
                <a:solidFill>
                  <a:srgbClr val="800000"/>
                </a:solidFill>
                <a:latin typeface="Verdana" pitchFamily="34" charset="0"/>
              </a:rPr>
              <a:t> </a:t>
            </a:r>
            <a:r>
              <a:rPr lang="es-ES_tradnl" sz="2000" dirty="0">
                <a:latin typeface="Verdana" pitchFamily="34" charset="0"/>
              </a:rPr>
              <a:t>	</a:t>
            </a:r>
            <a:r>
              <a:rPr lang="es-ES_tradnl" sz="2000" dirty="0">
                <a:solidFill>
                  <a:srgbClr val="000000"/>
                </a:solidFill>
                <a:latin typeface="Verdana" pitchFamily="34" charset="0"/>
              </a:rPr>
              <a:t>Sensación de hormigueo.</a:t>
            </a:r>
            <a:r>
              <a:rPr lang="es-ES_tradnl" sz="2000" dirty="0">
                <a:latin typeface="Verdana" pitchFamily="34" charset="0"/>
              </a:rPr>
              <a:t>	</a:t>
            </a:r>
          </a:p>
          <a:p>
            <a:pPr eaLnBrk="0" hangingPunct="0">
              <a:spcBef>
                <a:spcPts val="500"/>
              </a:spcBef>
              <a:spcAft>
                <a:spcPts val="500"/>
              </a:spcAft>
            </a:pPr>
            <a:r>
              <a:rPr lang="es-ES_tradnl" sz="2000" b="1" dirty="0">
                <a:solidFill>
                  <a:srgbClr val="800000"/>
                </a:solidFill>
                <a:latin typeface="Verdana" pitchFamily="34" charset="0"/>
              </a:rPr>
              <a:t>De 3 a 10</a:t>
            </a:r>
            <a:r>
              <a:rPr lang="es-ES_tradnl" sz="2000" dirty="0">
                <a:solidFill>
                  <a:srgbClr val="800000"/>
                </a:solidFill>
                <a:latin typeface="Verdana" pitchFamily="34" charset="0"/>
              </a:rPr>
              <a:t> </a:t>
            </a:r>
            <a:r>
              <a:rPr lang="es-ES_tradnl" sz="2000" dirty="0">
                <a:latin typeface="Verdana" pitchFamily="34" charset="0"/>
              </a:rPr>
              <a:t>	</a:t>
            </a:r>
            <a:r>
              <a:rPr lang="es-ES_tradnl" sz="2000" dirty="0">
                <a:solidFill>
                  <a:srgbClr val="000000"/>
                </a:solidFill>
                <a:latin typeface="Verdana" pitchFamily="34" charset="0"/>
              </a:rPr>
              <a:t>La corriente no es mortal. El sujeto logra normalmente desprenderse del contacto.</a:t>
            </a:r>
            <a:r>
              <a:rPr lang="es-ES_tradnl" sz="2000" dirty="0">
                <a:latin typeface="Verdana" pitchFamily="34" charset="0"/>
              </a:rPr>
              <a:t>	</a:t>
            </a:r>
          </a:p>
          <a:p>
            <a:pPr eaLnBrk="0" hangingPunct="0">
              <a:spcBef>
                <a:spcPts val="500"/>
              </a:spcBef>
              <a:spcAft>
                <a:spcPts val="500"/>
              </a:spcAft>
            </a:pPr>
            <a:r>
              <a:rPr lang="es-ES_tradnl" sz="2000" b="1" dirty="0">
                <a:solidFill>
                  <a:srgbClr val="800000"/>
                </a:solidFill>
                <a:latin typeface="Verdana" pitchFamily="34" charset="0"/>
              </a:rPr>
              <a:t>De 10 a 50</a:t>
            </a:r>
            <a:r>
              <a:rPr lang="es-ES_tradnl" sz="2000" dirty="0">
                <a:solidFill>
                  <a:srgbClr val="800000"/>
                </a:solidFill>
                <a:latin typeface="Verdana" pitchFamily="34" charset="0"/>
              </a:rPr>
              <a:t> </a:t>
            </a:r>
            <a:r>
              <a:rPr lang="es-ES_tradnl" sz="2000" dirty="0">
                <a:latin typeface="Verdana" pitchFamily="34" charset="0"/>
              </a:rPr>
              <a:t>	</a:t>
            </a:r>
            <a:r>
              <a:rPr lang="es-ES_tradnl" sz="2000" dirty="0">
                <a:solidFill>
                  <a:srgbClr val="000000"/>
                </a:solidFill>
                <a:latin typeface="Verdana" pitchFamily="34" charset="0"/>
              </a:rPr>
              <a:t>Puede provocar asfixia en caso de exposición excesiva.</a:t>
            </a:r>
            <a:r>
              <a:rPr lang="es-ES_tradnl" sz="2000" dirty="0">
                <a:latin typeface="Verdana" pitchFamily="34" charset="0"/>
              </a:rPr>
              <a:t>	</a:t>
            </a:r>
          </a:p>
          <a:p>
            <a:pPr eaLnBrk="0" hangingPunct="0">
              <a:spcBef>
                <a:spcPts val="500"/>
              </a:spcBef>
              <a:spcAft>
                <a:spcPts val="500"/>
              </a:spcAft>
            </a:pPr>
            <a:r>
              <a:rPr lang="es-ES_tradnl" sz="2000" b="1" dirty="0">
                <a:solidFill>
                  <a:srgbClr val="800000"/>
                </a:solidFill>
                <a:latin typeface="Verdana" pitchFamily="34" charset="0"/>
              </a:rPr>
              <a:t>De 50 a 500</a:t>
            </a:r>
            <a:r>
              <a:rPr lang="es-ES_tradnl" sz="2000" dirty="0">
                <a:solidFill>
                  <a:srgbClr val="800000"/>
                </a:solidFill>
                <a:latin typeface="Verdana" pitchFamily="34" charset="0"/>
              </a:rPr>
              <a:t> </a:t>
            </a:r>
            <a:r>
              <a:rPr lang="es-ES_tradnl" sz="2000" dirty="0">
                <a:latin typeface="Verdana" pitchFamily="34" charset="0"/>
              </a:rPr>
              <a:t>	</a:t>
            </a:r>
            <a:r>
              <a:rPr lang="es-ES_tradnl" sz="2000" dirty="0">
                <a:solidFill>
                  <a:srgbClr val="000000"/>
                </a:solidFill>
                <a:latin typeface="Verdana" pitchFamily="34" charset="0"/>
              </a:rPr>
              <a:t>Peligrosa, puede ocasionar la muerte por paro cardíaco en función a la duración del contacto.</a:t>
            </a:r>
          </a:p>
          <a:p>
            <a:pPr eaLnBrk="0" hangingPunct="0">
              <a:spcBef>
                <a:spcPts val="500"/>
              </a:spcBef>
              <a:spcAft>
                <a:spcPts val="500"/>
              </a:spcAft>
            </a:pPr>
            <a:r>
              <a:rPr lang="es-ES_tradnl" sz="2000" b="1" dirty="0">
                <a:solidFill>
                  <a:srgbClr val="800000"/>
                </a:solidFill>
                <a:latin typeface="Verdana" pitchFamily="34" charset="0"/>
              </a:rPr>
              <a:t>Más de 500</a:t>
            </a:r>
            <a:r>
              <a:rPr lang="es-ES_tradnl" sz="2000" dirty="0">
                <a:solidFill>
                  <a:srgbClr val="800000"/>
                </a:solidFill>
                <a:latin typeface="Verdana" pitchFamily="34" charset="0"/>
              </a:rPr>
              <a:t> </a:t>
            </a:r>
            <a:r>
              <a:rPr lang="es-ES_tradnl" sz="2000" dirty="0">
                <a:latin typeface="Verdana" pitchFamily="34" charset="0"/>
              </a:rPr>
              <a:t>	</a:t>
            </a:r>
            <a:r>
              <a:rPr lang="es-ES_tradnl" sz="2000" dirty="0">
                <a:solidFill>
                  <a:srgbClr val="000000"/>
                </a:solidFill>
                <a:latin typeface="Verdana" pitchFamily="34" charset="0"/>
              </a:rPr>
              <a:t>Se reduce a la posibilidad de paro cardíaco y aumenta la parálisis cerebral.</a:t>
            </a:r>
            <a:r>
              <a:rPr lang="es-ES_tradnl" sz="2000" dirty="0">
                <a:latin typeface="Verdana" pitchFamily="34" charset="0"/>
              </a:rPr>
              <a:t>	</a:t>
            </a:r>
          </a:p>
          <a:p>
            <a:pPr eaLnBrk="0" hangingPunct="0">
              <a:spcBef>
                <a:spcPts val="500"/>
              </a:spcBef>
              <a:spcAft>
                <a:spcPts val="500"/>
              </a:spcAft>
            </a:pPr>
            <a:endParaRPr lang="es-ES_tradnl" sz="2000" dirty="0">
              <a:latin typeface="Verdana" pitchFamily="34" charset="0"/>
            </a:endParaRP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pic>
        <p:nvPicPr>
          <p:cNvPr id="5" name="Picture 6" descr="http://www.monografias.com/trabajos74/estudios-aplicaciones-seguridad-electrica/image005.gif"/>
          <p:cNvPicPr>
            <a:picLocks noChangeAspect="1" noChangeArrowheads="1"/>
          </p:cNvPicPr>
          <p:nvPr/>
        </p:nvPicPr>
        <p:blipFill>
          <a:blip r:embed="rId3" cstate="print"/>
          <a:srcRect/>
          <a:stretch>
            <a:fillRect/>
          </a:stretch>
        </p:blipFill>
        <p:spPr bwMode="auto">
          <a:xfrm>
            <a:off x="7812360" y="1"/>
            <a:ext cx="1331640" cy="1456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additive="base">
                                        <p:cTn id="7" dur="500" fill="hold"/>
                                        <p:tgtEl>
                                          <p:spTgt spid="29702"/>
                                        </p:tgtEl>
                                        <p:attrNameLst>
                                          <p:attrName>ppt_x</p:attrName>
                                        </p:attrNameLst>
                                      </p:cBhvr>
                                      <p:tavLst>
                                        <p:tav tm="0">
                                          <p:val>
                                            <p:strVal val="1+#ppt_w/2"/>
                                          </p:val>
                                        </p:tav>
                                        <p:tav tm="100000">
                                          <p:val>
                                            <p:strVal val="#ppt_x"/>
                                          </p:val>
                                        </p:tav>
                                      </p:tavLst>
                                    </p:anim>
                                    <p:anim calcmode="lin" valueType="num">
                                      <p:cBhvr additive="base">
                                        <p:cTn id="8"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normAutofit/>
          </a:bodyPr>
          <a:lstStyle/>
          <a:p>
            <a:pPr eaLnBrk="1" hangingPunct="1">
              <a:defRPr/>
            </a:pP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24579" name="Rectangle 3"/>
          <p:cNvSpPr>
            <a:spLocks noGrp="1" noRot="1" noChangeArrowheads="1"/>
          </p:cNvSpPr>
          <p:nvPr>
            <p:ph idx="1"/>
          </p:nvPr>
        </p:nvSpPr>
        <p:spPr>
          <a:xfrm>
            <a:off x="971600" y="1412776"/>
            <a:ext cx="7772400" cy="4320480"/>
          </a:xfrm>
        </p:spPr>
        <p:txBody>
          <a:bodyPr>
            <a:normAutofit fontScale="92500"/>
          </a:bodyPr>
          <a:lstStyle/>
          <a:p>
            <a:pPr eaLnBrk="1" hangingPunct="1">
              <a:defRPr/>
            </a:pPr>
            <a:r>
              <a:rPr lang="es-ES_tradnl" dirty="0" smtClean="0"/>
              <a:t>Para evitar los contactos directos:</a:t>
            </a:r>
          </a:p>
          <a:p>
            <a:pPr eaLnBrk="1" hangingPunct="1">
              <a:defRPr/>
            </a:pPr>
            <a:endParaRPr lang="es-ES_tradnl" dirty="0" smtClean="0"/>
          </a:p>
          <a:p>
            <a:pPr lvl="1" algn="just" eaLnBrk="1" hangingPunct="1">
              <a:defRPr/>
            </a:pPr>
            <a:r>
              <a:rPr lang="es-ES_tradnl" dirty="0" smtClean="0"/>
              <a:t>Alejar los cables y conexiones de lugares de trabajo y zonas de paso.</a:t>
            </a:r>
          </a:p>
          <a:p>
            <a:pPr lvl="1" algn="just" eaLnBrk="1" hangingPunct="1">
              <a:defRPr/>
            </a:pPr>
            <a:r>
              <a:rPr lang="es-ES_tradnl" dirty="0" smtClean="0"/>
              <a:t>Interponer obstáculos</a:t>
            </a:r>
          </a:p>
          <a:p>
            <a:pPr lvl="1" algn="just" eaLnBrk="1" hangingPunct="1">
              <a:defRPr/>
            </a:pPr>
            <a:r>
              <a:rPr lang="es-ES_tradnl" dirty="0" smtClean="0"/>
              <a:t>Recubrir las partes en tensión con material aislante.</a:t>
            </a:r>
          </a:p>
          <a:p>
            <a:pPr lvl="1" algn="just" eaLnBrk="1" hangingPunct="1">
              <a:defRPr/>
            </a:pPr>
            <a:r>
              <a:rPr lang="es-ES_tradnl" dirty="0" smtClean="0"/>
              <a:t>Utilizar tensiones de seguridad (24 v en emplazamientos húmedos y 50 v en emplazamientos secos).</a:t>
            </a:r>
          </a:p>
        </p:txBody>
      </p:sp>
      <p:pic>
        <p:nvPicPr>
          <p:cNvPr id="4" name="Picture 2" descr="https://encrypted-tbn3.gstatic.com/images?q=tbn:ANd9GcQdolnj3C_u8omm7RTMWb6VXTfYHPRvRpWWnYt4AERPIsaeiBdO">
            <a:hlinkClick r:id="rId2"/>
          </p:cNvPr>
          <p:cNvPicPr>
            <a:picLocks noChangeAspect="1" noChangeArrowheads="1"/>
          </p:cNvPicPr>
          <p:nvPr/>
        </p:nvPicPr>
        <p:blipFill>
          <a:blip r:embed="rId3" cstate="print"/>
          <a:srcRect/>
          <a:stretch>
            <a:fillRect/>
          </a:stretch>
        </p:blipFill>
        <p:spPr bwMode="auto">
          <a:xfrm>
            <a:off x="6228184" y="5345832"/>
            <a:ext cx="2559968" cy="1512168"/>
          </a:xfrm>
          <a:prstGeom prst="rect">
            <a:avLst/>
          </a:prstGeom>
          <a:noFill/>
        </p:spPr>
      </p:pic>
      <p:pic>
        <p:nvPicPr>
          <p:cNvPr id="5"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a:bodyPr>
          <a:lstStyle/>
          <a:p>
            <a:pPr eaLnBrk="1" hangingPunct="1">
              <a:defRPr/>
            </a:pP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25603" name="Rectangle 3"/>
          <p:cNvSpPr>
            <a:spLocks noGrp="1" noRot="1" noChangeArrowheads="1"/>
          </p:cNvSpPr>
          <p:nvPr>
            <p:ph idx="1"/>
          </p:nvPr>
        </p:nvSpPr>
        <p:spPr>
          <a:xfrm>
            <a:off x="990600" y="1676400"/>
            <a:ext cx="7772400" cy="4344888"/>
          </a:xfrm>
        </p:spPr>
        <p:txBody>
          <a:bodyPr>
            <a:normAutofit lnSpcReduction="10000"/>
          </a:bodyPr>
          <a:lstStyle/>
          <a:p>
            <a:pPr eaLnBrk="1" hangingPunct="1">
              <a:defRPr/>
            </a:pPr>
            <a:r>
              <a:rPr lang="es-ES_tradnl" dirty="0" smtClean="0"/>
              <a:t>Para evitar los contactos indirectos:</a:t>
            </a:r>
          </a:p>
          <a:p>
            <a:pPr eaLnBrk="1" hangingPunct="1">
              <a:defRPr/>
            </a:pPr>
            <a:endParaRPr lang="es-ES_tradnl" dirty="0" smtClean="0"/>
          </a:p>
          <a:p>
            <a:pPr lvl="1">
              <a:defRPr/>
            </a:pPr>
            <a:r>
              <a:rPr lang="es-ES_tradnl" u="sng" dirty="0" smtClean="0"/>
              <a:t>Puesta a tierra</a:t>
            </a:r>
            <a:r>
              <a:rPr lang="es-ES_tradnl" dirty="0" smtClean="0"/>
              <a:t>.</a:t>
            </a:r>
          </a:p>
          <a:p>
            <a:pPr lvl="2">
              <a:defRPr/>
            </a:pPr>
            <a:r>
              <a:rPr lang="es-ES_tradnl" dirty="0" smtClean="0"/>
              <a:t>La puesta tierra desvía en gran parte de la corriente que de otra forma pasaría a través de la persona.</a:t>
            </a:r>
          </a:p>
          <a:p>
            <a:pPr lvl="1">
              <a:defRPr/>
            </a:pPr>
            <a:endParaRPr lang="es-ES_tradnl" dirty="0" smtClean="0"/>
          </a:p>
          <a:p>
            <a:pPr lvl="1" eaLnBrk="1" hangingPunct="1">
              <a:defRPr/>
            </a:pPr>
            <a:r>
              <a:rPr lang="es-ES_tradnl" u="sng" dirty="0" smtClean="0"/>
              <a:t>Interruptor diferencial</a:t>
            </a:r>
            <a:r>
              <a:rPr lang="es-ES_tradnl" dirty="0" smtClean="0"/>
              <a:t>.</a:t>
            </a:r>
          </a:p>
          <a:p>
            <a:pPr lvl="2" algn="just" eaLnBrk="1" hangingPunct="1">
              <a:defRPr/>
            </a:pPr>
            <a:r>
              <a:rPr lang="es-ES_tradnl" dirty="0" smtClean="0"/>
              <a:t>El interruptor diferencial tiene la misión de detectar corrientes de fuga o derivación, e interrumpir el suministro.</a:t>
            </a:r>
          </a:p>
        </p:txBody>
      </p:sp>
      <p:sp>
        <p:nvSpPr>
          <p:cNvPr id="51205" name="Rectangle 7"/>
          <p:cNvSpPr>
            <a:spLocks noChangeArrowheads="1"/>
          </p:cNvSpPr>
          <p:nvPr/>
        </p:nvSpPr>
        <p:spPr bwMode="auto">
          <a:xfrm>
            <a:off x="4090988" y="2919413"/>
            <a:ext cx="9144000" cy="0"/>
          </a:xfrm>
          <a:prstGeom prst="rect">
            <a:avLst/>
          </a:prstGeom>
          <a:noFill/>
          <a:ln w="9525">
            <a:noFill/>
            <a:miter lim="800000"/>
            <a:headEnd/>
            <a:tailEnd/>
          </a:ln>
        </p:spPr>
        <p:txBody>
          <a:bodyPr>
            <a:spAutoFit/>
          </a:bodyPr>
          <a:lstStyle/>
          <a:p>
            <a:endParaRPr lang="es-ES"/>
          </a:p>
        </p:txBody>
      </p:sp>
      <p:pic>
        <p:nvPicPr>
          <p:cNvPr id="68610" name="Picture 2" descr="http://img.directindustry.es/images_di/photo-g/interruptor-diferencial-54121-2336189.jpg"/>
          <p:cNvPicPr>
            <a:picLocks noChangeAspect="1" noChangeArrowheads="1"/>
          </p:cNvPicPr>
          <p:nvPr/>
        </p:nvPicPr>
        <p:blipFill>
          <a:blip r:embed="rId2" cstate="print"/>
          <a:srcRect/>
          <a:stretch>
            <a:fillRect/>
          </a:stretch>
        </p:blipFill>
        <p:spPr bwMode="auto">
          <a:xfrm>
            <a:off x="7380312" y="0"/>
            <a:ext cx="1763688" cy="2132856"/>
          </a:xfrm>
          <a:prstGeom prst="rect">
            <a:avLst/>
          </a:prstGeom>
          <a:noFill/>
        </p:spPr>
      </p:pic>
      <p:pic>
        <p:nvPicPr>
          <p:cNvPr id="6"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Rot="1" noChangeArrowheads="1"/>
          </p:cNvSpPr>
          <p:nvPr>
            <p:ph idx="1"/>
          </p:nvPr>
        </p:nvSpPr>
        <p:spPr>
          <a:xfrm>
            <a:off x="1435608" y="1447800"/>
            <a:ext cx="7498080" cy="4800600"/>
          </a:xfrm>
        </p:spPr>
        <p:txBody>
          <a:bodyPr/>
          <a:lstStyle/>
          <a:p>
            <a:pPr eaLnBrk="1" hangingPunct="1">
              <a:defRPr/>
            </a:pPr>
            <a:r>
              <a:rPr lang="es-ES_tradnl" sz="2800" dirty="0" smtClean="0"/>
              <a:t>Definiciones.</a:t>
            </a:r>
          </a:p>
          <a:p>
            <a:pPr>
              <a:defRPr/>
            </a:pPr>
            <a:r>
              <a:rPr lang="es-ES_tradnl" sz="2800" dirty="0" smtClean="0"/>
              <a:t>Riesgos </a:t>
            </a:r>
            <a:r>
              <a:rPr lang="es-ES_tradnl" sz="2800" dirty="0" smtClean="0"/>
              <a:t>asociados </a:t>
            </a:r>
            <a:r>
              <a:rPr lang="es-ES_tradnl" sz="2800" dirty="0" smtClean="0"/>
              <a:t>a las condiciones de seguridad.</a:t>
            </a:r>
          </a:p>
          <a:p>
            <a:pPr eaLnBrk="1" hangingPunct="1">
              <a:defRPr/>
            </a:pPr>
            <a:r>
              <a:rPr lang="es-ES_tradnl" sz="2800" dirty="0" smtClean="0"/>
              <a:t>Riesgos </a:t>
            </a:r>
            <a:r>
              <a:rPr lang="es-ES_tradnl" sz="2800" dirty="0" smtClean="0"/>
              <a:t>asociados </a:t>
            </a:r>
            <a:r>
              <a:rPr lang="es-ES_tradnl" sz="2800" dirty="0" smtClean="0"/>
              <a:t>al medio ambiente de trabajo.</a:t>
            </a:r>
          </a:p>
          <a:p>
            <a:pPr eaLnBrk="1" hangingPunct="1">
              <a:defRPr/>
            </a:pPr>
            <a:r>
              <a:rPr lang="es-ES_tradnl" sz="2800" dirty="0" smtClean="0"/>
              <a:t>Carga de trabajo, </a:t>
            </a:r>
            <a:r>
              <a:rPr lang="es-ES_tradnl" sz="2800" dirty="0" smtClean="0"/>
              <a:t>fatiga e </a:t>
            </a:r>
            <a:r>
              <a:rPr lang="es-ES_tradnl" sz="2800" dirty="0" smtClean="0"/>
              <a:t>insatisfacción laboral.</a:t>
            </a:r>
          </a:p>
          <a:p>
            <a:pPr eaLnBrk="1" hangingPunct="1">
              <a:defRPr/>
            </a:pPr>
            <a:r>
              <a:rPr lang="es-ES_tradnl" sz="2800" dirty="0" smtClean="0"/>
              <a:t>Actividades de trabajo de oficina.</a:t>
            </a:r>
          </a:p>
          <a:p>
            <a:pPr eaLnBrk="1" hangingPunct="1">
              <a:defRPr/>
            </a:pPr>
            <a:r>
              <a:rPr lang="es-ES_tradnl" sz="2800" dirty="0" smtClean="0"/>
              <a:t>Incendios.</a:t>
            </a:r>
          </a:p>
          <a:p>
            <a:pPr eaLnBrk="1" hangingPunct="1">
              <a:defRPr/>
            </a:pPr>
            <a:r>
              <a:rPr lang="es-ES_tradnl" sz="2800" dirty="0" smtClean="0"/>
              <a:t>Primeros Auxilios.</a:t>
            </a:r>
          </a:p>
          <a:p>
            <a:pPr eaLnBrk="1" hangingPunct="1">
              <a:buNone/>
              <a:defRPr/>
            </a:pPr>
            <a:endParaRPr lang="es-ES_tradnl" sz="2800" dirty="0" smtClean="0"/>
          </a:p>
        </p:txBody>
      </p:sp>
      <p:sp>
        <p:nvSpPr>
          <p:cNvPr id="5" name="Rectangle 2"/>
          <p:cNvSpPr>
            <a:spLocks noGrp="1" noRot="1" noChangeArrowheads="1"/>
          </p:cNvSpPr>
          <p:nvPr>
            <p:ph type="title"/>
          </p:nvPr>
        </p:nvSpPr>
        <p:spPr>
          <a:xfrm>
            <a:off x="1435608" y="274638"/>
            <a:ext cx="7498080" cy="1143000"/>
          </a:xfrm>
        </p:spPr>
        <p:txBody>
          <a:bodyPr>
            <a:normAutofit/>
          </a:bodyPr>
          <a:lstStyle/>
          <a:p>
            <a:pPr eaLnBrk="1" hangingPunct="1">
              <a:defRPr/>
            </a:pPr>
            <a:r>
              <a:rPr lang="es-ES_tradnl" dirty="0" smtClean="0"/>
              <a:t>Índice</a:t>
            </a:r>
          </a:p>
        </p:txBody>
      </p:sp>
      <p:pic>
        <p:nvPicPr>
          <p:cNvPr id="6"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050"/>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r>
              <a:rPr lang="es-ES" sz="2800" dirty="0" smtClean="0">
                <a:solidFill>
                  <a:srgbClr val="000000"/>
                </a:solidFill>
                <a:effectLst>
                  <a:outerShdw blurRad="38100" dist="38100" dir="2700000" algn="tl">
                    <a:srgbClr val="FFFFFF"/>
                  </a:outerShdw>
                </a:effectLst>
                <a:latin typeface="Verdana" pitchFamily="34" charset="0"/>
              </a:rPr>
              <a:t> </a:t>
            </a:r>
            <a:endParaRPr lang="es-ES_tradnl" sz="2800" dirty="0" smtClean="0">
              <a:solidFill>
                <a:srgbClr val="000000"/>
              </a:solidFill>
              <a:effectLst>
                <a:outerShdw blurRad="38100" dist="38100" dir="2700000" algn="tl">
                  <a:srgbClr val="FFFFFF"/>
                </a:outerShdw>
              </a:effectLst>
              <a:latin typeface="Verdana" pitchFamily="34" charset="0"/>
            </a:endParaRPr>
          </a:p>
        </p:txBody>
      </p:sp>
      <p:sp>
        <p:nvSpPr>
          <p:cNvPr id="108547" name="Rectangle 2051"/>
          <p:cNvSpPr>
            <a:spLocks noGrp="1" noRot="1" noChangeArrowheads="1"/>
          </p:cNvSpPr>
          <p:nvPr>
            <p:ph idx="1"/>
          </p:nvPr>
        </p:nvSpPr>
        <p:spPr>
          <a:xfrm>
            <a:off x="971600" y="1340768"/>
            <a:ext cx="7772400" cy="5328592"/>
          </a:xfrm>
        </p:spPr>
        <p:txBody>
          <a:bodyPr>
            <a:normAutofit/>
          </a:bodyPr>
          <a:lstStyle/>
          <a:p>
            <a:pPr eaLnBrk="1" hangingPunct="1">
              <a:lnSpc>
                <a:spcPct val="90000"/>
              </a:lnSpc>
              <a:buNone/>
              <a:defRPr/>
            </a:pPr>
            <a:r>
              <a:rPr lang="es-ES_tradnl" sz="2800" u="sng" dirty="0" smtClean="0"/>
              <a:t>Interruptor diferencial</a:t>
            </a:r>
            <a:r>
              <a:rPr lang="es-ES_tradnl" sz="2800" dirty="0" smtClean="0"/>
              <a:t>.</a:t>
            </a:r>
          </a:p>
          <a:p>
            <a:pPr algn="just" eaLnBrk="1" hangingPunct="1">
              <a:lnSpc>
                <a:spcPct val="90000"/>
              </a:lnSpc>
              <a:defRPr/>
            </a:pPr>
            <a:r>
              <a:rPr lang="es-ES" sz="2000" dirty="0" smtClean="0">
                <a:solidFill>
                  <a:srgbClr val="000000"/>
                </a:solidFill>
                <a:effectLst/>
                <a:latin typeface="Arial Unicode MS" pitchFamily="34" charset="-128"/>
              </a:rPr>
              <a:t>La sensibilidad es el valor  que identifica al modelo, sirve para diferenciar el valor de la corriente a la que se quiere que "salte" el diferencial, es decir, valor de corriente que si se alcanza en la instalación, ésta se desconectará. </a:t>
            </a:r>
          </a:p>
          <a:p>
            <a:pPr algn="just" eaLnBrk="1" hangingPunct="1">
              <a:lnSpc>
                <a:spcPct val="90000"/>
              </a:lnSpc>
              <a:defRPr/>
            </a:pPr>
            <a:r>
              <a:rPr lang="es-ES" sz="2000" dirty="0" smtClean="0">
                <a:solidFill>
                  <a:srgbClr val="000000"/>
                </a:solidFill>
                <a:effectLst/>
                <a:latin typeface="Arial Unicode MS" pitchFamily="34" charset="-128"/>
              </a:rPr>
              <a:t>Las diferentes sensibilidades son</a:t>
            </a:r>
            <a:r>
              <a:rPr lang="es-ES" sz="2000" dirty="0" smtClean="0">
                <a:solidFill>
                  <a:srgbClr val="000000"/>
                </a:solidFill>
                <a:effectLst>
                  <a:outerShdw blurRad="38100" dist="38100" dir="2700000" algn="tl">
                    <a:srgbClr val="FFFFFF"/>
                  </a:outerShdw>
                </a:effectLst>
                <a:latin typeface="Arial Unicode MS" pitchFamily="34" charset="-128"/>
              </a:rPr>
              <a:t>:</a:t>
            </a:r>
          </a:p>
          <a:p>
            <a:pPr lvl="1" algn="just" eaLnBrk="1" hangingPunct="1">
              <a:lnSpc>
                <a:spcPct val="90000"/>
              </a:lnSpc>
              <a:defRPr/>
            </a:pPr>
            <a:r>
              <a:rPr lang="es-ES" sz="1800" dirty="0" smtClean="0">
                <a:latin typeface="Arial Unicode MS" pitchFamily="34" charset="-128"/>
              </a:rPr>
              <a:t>Muy alta sensibilidad: 10 </a:t>
            </a:r>
            <a:r>
              <a:rPr lang="es-ES" sz="1800" dirty="0" err="1" smtClean="0">
                <a:latin typeface="Arial Unicode MS" pitchFamily="34" charset="-128"/>
              </a:rPr>
              <a:t>mA</a:t>
            </a:r>
            <a:r>
              <a:rPr lang="es-ES" sz="1800" dirty="0" smtClean="0">
                <a:latin typeface="Arial Unicode MS" pitchFamily="34" charset="-128"/>
              </a:rPr>
              <a:t> </a:t>
            </a:r>
          </a:p>
          <a:p>
            <a:pPr lvl="1" algn="just" eaLnBrk="1" hangingPunct="1">
              <a:lnSpc>
                <a:spcPct val="90000"/>
              </a:lnSpc>
              <a:defRPr/>
            </a:pPr>
            <a:r>
              <a:rPr lang="es-ES" sz="1800" dirty="0" smtClean="0">
                <a:latin typeface="Arial Unicode MS" pitchFamily="34" charset="-128"/>
              </a:rPr>
              <a:t>Alta sensibilidad: 30 </a:t>
            </a:r>
            <a:r>
              <a:rPr lang="es-ES" sz="1800" dirty="0" err="1" smtClean="0">
                <a:latin typeface="Arial Unicode MS" pitchFamily="34" charset="-128"/>
              </a:rPr>
              <a:t>mA</a:t>
            </a:r>
            <a:r>
              <a:rPr lang="es-ES" sz="1800" dirty="0" smtClean="0">
                <a:latin typeface="Arial Unicode MS" pitchFamily="34" charset="-128"/>
              </a:rPr>
              <a:t> </a:t>
            </a:r>
            <a:r>
              <a:rPr lang="es-ES" sz="1800" dirty="0" smtClean="0">
                <a:solidFill>
                  <a:srgbClr val="000000"/>
                </a:solidFill>
                <a:effectLst>
                  <a:outerShdw blurRad="38100" dist="38100" dir="2700000" algn="tl">
                    <a:srgbClr val="FFFFFF"/>
                  </a:outerShdw>
                </a:effectLst>
                <a:latin typeface="Verdana" pitchFamily="34" charset="0"/>
              </a:rPr>
              <a:t> </a:t>
            </a:r>
            <a:endParaRPr lang="es-ES" sz="1800" dirty="0" smtClean="0">
              <a:latin typeface="Arial Unicode MS" pitchFamily="34" charset="-128"/>
            </a:endParaRPr>
          </a:p>
          <a:p>
            <a:pPr lvl="1" algn="just" eaLnBrk="1" hangingPunct="1">
              <a:lnSpc>
                <a:spcPct val="90000"/>
              </a:lnSpc>
              <a:defRPr/>
            </a:pPr>
            <a:r>
              <a:rPr lang="es-ES" sz="1800" dirty="0" smtClean="0">
                <a:latin typeface="Arial Unicode MS" pitchFamily="34" charset="-128"/>
              </a:rPr>
              <a:t>Sensibilidad normal: 100 y 300 </a:t>
            </a:r>
            <a:r>
              <a:rPr lang="es-ES" sz="1800" dirty="0" err="1" smtClean="0">
                <a:latin typeface="Arial Unicode MS" pitchFamily="34" charset="-128"/>
              </a:rPr>
              <a:t>mA</a:t>
            </a:r>
            <a:r>
              <a:rPr lang="es-ES" sz="1800" dirty="0" smtClean="0">
                <a:latin typeface="Arial Unicode MS" pitchFamily="34" charset="-128"/>
              </a:rPr>
              <a:t> </a:t>
            </a:r>
          </a:p>
          <a:p>
            <a:pPr lvl="1" algn="just" eaLnBrk="1" hangingPunct="1">
              <a:lnSpc>
                <a:spcPct val="90000"/>
              </a:lnSpc>
              <a:defRPr/>
            </a:pPr>
            <a:r>
              <a:rPr lang="es-ES" sz="1800" dirty="0" smtClean="0">
                <a:latin typeface="Arial Unicode MS" pitchFamily="34" charset="-128"/>
              </a:rPr>
              <a:t>Baja sensibilidad: 0.5 y 1 A </a:t>
            </a:r>
          </a:p>
          <a:p>
            <a:pPr lvl="1" algn="just" eaLnBrk="1" hangingPunct="1">
              <a:lnSpc>
                <a:spcPct val="90000"/>
              </a:lnSpc>
              <a:defRPr/>
            </a:pPr>
            <a:endParaRPr lang="es-ES" sz="1800" dirty="0" smtClean="0">
              <a:latin typeface="Arial Unicode MS" pitchFamily="34" charset="-128"/>
            </a:endParaRPr>
          </a:p>
          <a:p>
            <a:pPr algn="just" eaLnBrk="1" hangingPunct="1">
              <a:lnSpc>
                <a:spcPct val="90000"/>
              </a:lnSpc>
              <a:defRPr/>
            </a:pPr>
            <a:r>
              <a:rPr lang="es-ES" sz="2000" dirty="0" smtClean="0">
                <a:solidFill>
                  <a:srgbClr val="000000"/>
                </a:solidFill>
                <a:effectLst/>
                <a:latin typeface="Arial Unicode MS" pitchFamily="34" charset="-128"/>
              </a:rPr>
              <a:t>El tipo de interruptor diferencial que se usa en las viviendas y oficinas, es de alta sensibilidad (30 </a:t>
            </a:r>
            <a:r>
              <a:rPr lang="es-ES" sz="2000" dirty="0" err="1" smtClean="0">
                <a:solidFill>
                  <a:srgbClr val="000000"/>
                </a:solidFill>
                <a:effectLst/>
                <a:latin typeface="Arial Unicode MS" pitchFamily="34" charset="-128"/>
              </a:rPr>
              <a:t>mA</a:t>
            </a:r>
            <a:r>
              <a:rPr lang="es-ES" sz="2000" dirty="0" smtClean="0">
                <a:solidFill>
                  <a:srgbClr val="000000"/>
                </a:solidFill>
                <a:effectLst/>
                <a:latin typeface="Arial Unicode MS" pitchFamily="34" charset="-128"/>
              </a:rPr>
              <a:t>) o de muy alta sensibilidad (10 </a:t>
            </a:r>
            <a:r>
              <a:rPr lang="es-ES" sz="2000" dirty="0" err="1" smtClean="0">
                <a:solidFill>
                  <a:srgbClr val="000000"/>
                </a:solidFill>
                <a:effectLst/>
                <a:latin typeface="Arial Unicode MS" pitchFamily="34" charset="-128"/>
              </a:rPr>
              <a:t>mA</a:t>
            </a:r>
            <a:r>
              <a:rPr lang="es-ES" sz="2000" dirty="0" smtClean="0">
                <a:solidFill>
                  <a:srgbClr val="000000"/>
                </a:solidFill>
                <a:effectLst/>
                <a:latin typeface="Arial Unicode MS" pitchFamily="34" charset="-128"/>
              </a:rPr>
              <a:t>), ya que son los que quedan por debajo del límite considerado peligroso para el cuerpo humano.</a:t>
            </a:r>
          </a:p>
          <a:p>
            <a:pPr eaLnBrk="1" hangingPunct="1">
              <a:lnSpc>
                <a:spcPct val="90000"/>
              </a:lnSpc>
              <a:defRPr/>
            </a:pPr>
            <a:endParaRPr lang="es-ES_tradnl" sz="2000" dirty="0" smtClean="0">
              <a:effectLst/>
              <a:latin typeface="Arial Unicode MS" pitchFamily="34" charset="-128"/>
            </a:endParaRPr>
          </a:p>
        </p:txBody>
      </p:sp>
      <p:pic>
        <p:nvPicPr>
          <p:cNvPr id="5" name="Picture 2" descr="http://img.directindustry.es/images_di/photo-g/interruptor-diferencial-54121-2336189.jpg"/>
          <p:cNvPicPr>
            <a:picLocks noChangeAspect="1" noChangeArrowheads="1"/>
          </p:cNvPicPr>
          <p:nvPr/>
        </p:nvPicPr>
        <p:blipFill>
          <a:blip r:embed="rId2" cstate="print"/>
          <a:srcRect/>
          <a:stretch>
            <a:fillRect/>
          </a:stretch>
        </p:blipFill>
        <p:spPr bwMode="auto">
          <a:xfrm>
            <a:off x="7164288" y="2852936"/>
            <a:ext cx="1547664" cy="1871615"/>
          </a:xfrm>
          <a:prstGeom prst="rect">
            <a:avLst/>
          </a:prstGeom>
          <a:noFill/>
        </p:spPr>
      </p:pic>
      <p:pic>
        <p:nvPicPr>
          <p:cNvPr id="6"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blinds(horizontal)">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blinds(horizontal)">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blinds(horizontal)">
                                      <p:cBhvr>
                                        <p:cTn id="17" dur="500"/>
                                        <p:tgtEl>
                                          <p:spTgt spid="10854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8547">
                                            <p:txEl>
                                              <p:pRg st="3" end="3"/>
                                            </p:txEl>
                                          </p:spTgt>
                                        </p:tgtEl>
                                        <p:attrNameLst>
                                          <p:attrName>style.visibility</p:attrName>
                                        </p:attrNameLst>
                                      </p:cBhvr>
                                      <p:to>
                                        <p:strVal val="visible"/>
                                      </p:to>
                                    </p:set>
                                    <p:animEffect transition="in" filter="blinds(horizontal)">
                                      <p:cBhvr>
                                        <p:cTn id="20" dur="500"/>
                                        <p:tgtEl>
                                          <p:spTgt spid="108547">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animEffect transition="in" filter="blinds(horizontal)">
                                      <p:cBhvr>
                                        <p:cTn id="23" dur="500"/>
                                        <p:tgtEl>
                                          <p:spTgt spid="108547">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8547">
                                            <p:txEl>
                                              <p:pRg st="5" end="5"/>
                                            </p:txEl>
                                          </p:spTgt>
                                        </p:tgtEl>
                                        <p:attrNameLst>
                                          <p:attrName>style.visibility</p:attrName>
                                        </p:attrNameLst>
                                      </p:cBhvr>
                                      <p:to>
                                        <p:strVal val="visible"/>
                                      </p:to>
                                    </p:set>
                                    <p:animEffect transition="in" filter="blinds(horizontal)">
                                      <p:cBhvr>
                                        <p:cTn id="26" dur="500"/>
                                        <p:tgtEl>
                                          <p:spTgt spid="108547">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8547">
                                            <p:txEl>
                                              <p:pRg st="6" end="6"/>
                                            </p:txEl>
                                          </p:spTgt>
                                        </p:tgtEl>
                                        <p:attrNameLst>
                                          <p:attrName>style.visibility</p:attrName>
                                        </p:attrNameLst>
                                      </p:cBhvr>
                                      <p:to>
                                        <p:strVal val="visible"/>
                                      </p:to>
                                    </p:set>
                                    <p:animEffect transition="in" filter="blinds(horizontal)">
                                      <p:cBhvr>
                                        <p:cTn id="29" dur="500"/>
                                        <p:tgtEl>
                                          <p:spTgt spid="10854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8547">
                                            <p:txEl>
                                              <p:pRg st="8" end="8"/>
                                            </p:txEl>
                                          </p:spTgt>
                                        </p:tgtEl>
                                        <p:attrNameLst>
                                          <p:attrName>style.visibility</p:attrName>
                                        </p:attrNameLst>
                                      </p:cBhvr>
                                      <p:to>
                                        <p:strVal val="visible"/>
                                      </p:to>
                                    </p:set>
                                    <p:animEffect transition="in" filter="blinds(horizontal)">
                                      <p:cBhvr>
                                        <p:cTn id="34" dur="500"/>
                                        <p:tgtEl>
                                          <p:spTgt spid="1085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normAutofit/>
          </a:bodyPr>
          <a:lstStyle/>
          <a:p>
            <a:pPr eaLnBrk="1" hangingPunct="1">
              <a:defRPr/>
            </a:pP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r>
              <a:rPr lang="es-ES" sz="2800" dirty="0" smtClean="0">
                <a:solidFill>
                  <a:srgbClr val="000000"/>
                </a:solidFill>
                <a:effectLst>
                  <a:outerShdw blurRad="38100" dist="38100" dir="2700000" algn="tl">
                    <a:srgbClr val="FFFFFF"/>
                  </a:outerShdw>
                </a:effectLst>
                <a:latin typeface="Verdana" pitchFamily="34" charset="0"/>
              </a:rPr>
              <a:t> </a:t>
            </a:r>
            <a:endParaRPr lang="es-ES_tradnl" sz="2800" dirty="0" smtClean="0">
              <a:solidFill>
                <a:srgbClr val="000000"/>
              </a:solidFill>
              <a:effectLst>
                <a:outerShdw blurRad="38100" dist="38100" dir="2700000" algn="tl">
                  <a:srgbClr val="FFFFFF"/>
                </a:outerShdw>
              </a:effectLst>
              <a:latin typeface="Verdana" pitchFamily="34" charset="0"/>
            </a:endParaRPr>
          </a:p>
        </p:txBody>
      </p:sp>
      <p:sp>
        <p:nvSpPr>
          <p:cNvPr id="196611" name="Rectangle 3"/>
          <p:cNvSpPr>
            <a:spLocks noGrp="1" noRot="1" noChangeArrowheads="1"/>
          </p:cNvSpPr>
          <p:nvPr>
            <p:ph idx="1"/>
          </p:nvPr>
        </p:nvSpPr>
        <p:spPr>
          <a:xfrm>
            <a:off x="990600" y="1676400"/>
            <a:ext cx="7772400" cy="4560912"/>
          </a:xfrm>
        </p:spPr>
        <p:txBody>
          <a:bodyPr>
            <a:normAutofit/>
          </a:bodyPr>
          <a:lstStyle/>
          <a:p>
            <a:pPr algn="just">
              <a:lnSpc>
                <a:spcPct val="90000"/>
              </a:lnSpc>
              <a:defRPr/>
            </a:pPr>
            <a:r>
              <a:rPr lang="es-ES_tradnl" sz="2800" u="sng" dirty="0" smtClean="0"/>
              <a:t>Los interruptores magnetotérmicos</a:t>
            </a:r>
            <a:r>
              <a:rPr lang="es-ES_tradnl" sz="2800" dirty="0" smtClean="0"/>
              <a:t>, protegen la instalación, “saltan” para consumos superiores a los que esta diseñada la línea eléctrica.</a:t>
            </a:r>
          </a:p>
        </p:txBody>
      </p:sp>
      <p:pic>
        <p:nvPicPr>
          <p:cNvPr id="66562" name="Picture 2" descr="http://sstt.wikispaces.com/file/view/Interruptor_mag.gif/32225529/Interruptor_mag.gif"/>
          <p:cNvPicPr>
            <a:picLocks noChangeAspect="1" noChangeArrowheads="1"/>
          </p:cNvPicPr>
          <p:nvPr/>
        </p:nvPicPr>
        <p:blipFill>
          <a:blip r:embed="rId2" cstate="print"/>
          <a:srcRect/>
          <a:stretch>
            <a:fillRect/>
          </a:stretch>
        </p:blipFill>
        <p:spPr bwMode="auto">
          <a:xfrm>
            <a:off x="3275856" y="3356992"/>
            <a:ext cx="3810000" cy="3048000"/>
          </a:xfrm>
          <a:prstGeom prst="rect">
            <a:avLst/>
          </a:prstGeom>
          <a:noFill/>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blinds(horizontal)">
                                      <p:cBhvr>
                                        <p:cTn id="7" dur="500"/>
                                        <p:tgtEl>
                                          <p:spTgt spid="196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a:bodyPr>
          <a:lstStyle/>
          <a:p>
            <a:pPr eaLnBrk="1" hangingPunct="1">
              <a:defRPr/>
            </a:pP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26627" name="Rectangle 3"/>
          <p:cNvSpPr>
            <a:spLocks noGrp="1" noRot="1" noChangeArrowheads="1"/>
          </p:cNvSpPr>
          <p:nvPr>
            <p:ph idx="1"/>
          </p:nvPr>
        </p:nvSpPr>
        <p:spPr>
          <a:xfrm>
            <a:off x="1005820" y="2060848"/>
            <a:ext cx="7772400" cy="4114800"/>
          </a:xfrm>
        </p:spPr>
        <p:txBody>
          <a:bodyPr>
            <a:normAutofit fontScale="92500" lnSpcReduction="10000"/>
          </a:bodyPr>
          <a:lstStyle/>
          <a:p>
            <a:pPr eaLnBrk="1" hangingPunct="1">
              <a:lnSpc>
                <a:spcPct val="90000"/>
              </a:lnSpc>
              <a:defRPr/>
            </a:pPr>
            <a:r>
              <a:rPr lang="es-ES_tradnl" dirty="0" smtClean="0"/>
              <a:t>Medidas básicas de prevención:</a:t>
            </a:r>
          </a:p>
          <a:p>
            <a:pPr lvl="1" eaLnBrk="1" hangingPunct="1">
              <a:lnSpc>
                <a:spcPct val="90000"/>
              </a:lnSpc>
              <a:defRPr/>
            </a:pPr>
            <a:r>
              <a:rPr lang="es-ES_tradnl" sz="2000" dirty="0" smtClean="0"/>
              <a:t>No realizar trabajos eléctricos sin estar capacitado y autorizado para ello.</a:t>
            </a:r>
          </a:p>
          <a:p>
            <a:pPr lvl="1" eaLnBrk="1" hangingPunct="1">
              <a:lnSpc>
                <a:spcPct val="90000"/>
              </a:lnSpc>
              <a:defRPr/>
            </a:pPr>
            <a:r>
              <a:rPr lang="es-ES_tradnl" sz="2000" dirty="0" smtClean="0"/>
              <a:t>Mantener distancias de seguridad en las proximidades de líneas eléctricas.</a:t>
            </a:r>
          </a:p>
          <a:p>
            <a:pPr lvl="1" eaLnBrk="1" hangingPunct="1">
              <a:lnSpc>
                <a:spcPct val="90000"/>
              </a:lnSpc>
              <a:defRPr/>
            </a:pPr>
            <a:r>
              <a:rPr lang="es-ES_tradnl" sz="2000" dirty="0" smtClean="0"/>
              <a:t>No manipular las herramientas eléctricas en tensión,</a:t>
            </a:r>
          </a:p>
          <a:p>
            <a:pPr lvl="1" eaLnBrk="1" hangingPunct="1">
              <a:lnSpc>
                <a:spcPct val="90000"/>
              </a:lnSpc>
              <a:defRPr/>
            </a:pPr>
            <a:r>
              <a:rPr lang="es-ES_tradnl" sz="2000" dirty="0" smtClean="0"/>
              <a:t>No utilizar alargaderas, que supriman la conexión de la toma de </a:t>
            </a:r>
            <a:r>
              <a:rPr lang="es-ES_tradnl" sz="2000" dirty="0" smtClean="0"/>
              <a:t>tierra: el </a:t>
            </a:r>
            <a:r>
              <a:rPr lang="es-ES_tradnl" sz="2000" dirty="0" smtClean="0"/>
              <a:t>diferencial saltará pero la corriente de fuga o contacto indirecto, pasará por </a:t>
            </a:r>
            <a:r>
              <a:rPr lang="es-ES_tradnl" sz="2000" dirty="0" smtClean="0"/>
              <a:t>nosotros. </a:t>
            </a:r>
            <a:endParaRPr lang="es-ES_tradnl" sz="2000" dirty="0" smtClean="0"/>
          </a:p>
          <a:p>
            <a:pPr lvl="1" eaLnBrk="1" hangingPunct="1">
              <a:lnSpc>
                <a:spcPct val="90000"/>
              </a:lnSpc>
              <a:defRPr/>
            </a:pPr>
            <a:r>
              <a:rPr lang="es-ES_tradnl" sz="2000" dirty="0" smtClean="0"/>
              <a:t>Las tomas de tierra deben revisarse. Acudir al personal autorizado para nuevas conexiones.</a:t>
            </a:r>
          </a:p>
          <a:p>
            <a:pPr lvl="1" eaLnBrk="1" hangingPunct="1">
              <a:lnSpc>
                <a:spcPct val="90000"/>
              </a:lnSpc>
              <a:defRPr/>
            </a:pPr>
            <a:r>
              <a:rPr lang="es-ES_tradnl" sz="2000" dirty="0" smtClean="0"/>
              <a:t>No manipular aparatos eléctricos con las  manos </a:t>
            </a:r>
            <a:r>
              <a:rPr lang="es-ES_tradnl" sz="2000" u="sng" dirty="0" smtClean="0"/>
              <a:t>mojadas o sudadas</a:t>
            </a:r>
            <a:r>
              <a:rPr lang="es-ES_tradnl" sz="2000" dirty="0" smtClean="0"/>
              <a:t>.</a:t>
            </a:r>
            <a:endParaRPr lang="es-ES_tradnl" dirty="0" smtClean="0"/>
          </a:p>
          <a:p>
            <a:pPr lvl="1" eaLnBrk="1" hangingPunct="1">
              <a:lnSpc>
                <a:spcPct val="90000"/>
              </a:lnSpc>
              <a:defRPr/>
            </a:pPr>
            <a:r>
              <a:rPr lang="es-ES_tradnl" sz="2000" dirty="0" smtClean="0"/>
              <a:t>No tirar de los cables para desenchufar.</a:t>
            </a:r>
            <a:r>
              <a:rPr lang="es-ES_tradnl" dirty="0" smtClean="0"/>
              <a:t> </a:t>
            </a:r>
          </a:p>
          <a:p>
            <a:pPr marL="402336" lvl="1" indent="0" eaLnBrk="1" hangingPunct="1">
              <a:lnSpc>
                <a:spcPct val="90000"/>
              </a:lnSpc>
              <a:buNone/>
              <a:defRPr/>
            </a:pPr>
            <a:endParaRPr lang="es-ES_tradnl" dirty="0" smtClean="0"/>
          </a:p>
        </p:txBody>
      </p:sp>
      <p:pic>
        <p:nvPicPr>
          <p:cNvPr id="54276" name="Picture 4"/>
          <p:cNvPicPr>
            <a:picLocks noChangeAspect="1" noChangeArrowheads="1"/>
          </p:cNvPicPr>
          <p:nvPr/>
        </p:nvPicPr>
        <p:blipFill>
          <a:blip r:embed="rId2" cstate="print"/>
          <a:srcRect/>
          <a:stretch>
            <a:fillRect/>
          </a:stretch>
        </p:blipFill>
        <p:spPr bwMode="auto">
          <a:xfrm>
            <a:off x="7308304" y="620688"/>
            <a:ext cx="1485900" cy="1219200"/>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0" dur="500"/>
                                        <p:tgtEl>
                                          <p:spTgt spid="266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3" dur="500"/>
                                        <p:tgtEl>
                                          <p:spTgt spid="2662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6" dur="500"/>
                                        <p:tgtEl>
                                          <p:spTgt spid="26627">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19" dur="500"/>
                                        <p:tgtEl>
                                          <p:spTgt spid="26627">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22" dur="500"/>
                                        <p:tgtEl>
                                          <p:spTgt spid="26627">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25" dur="500"/>
                                        <p:tgtEl>
                                          <p:spTgt spid="26627">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6627">
                                            <p:txEl>
                                              <p:pRg st="7" end="7"/>
                                            </p:txEl>
                                          </p:spTgt>
                                        </p:tgtEl>
                                        <p:attrNameLst>
                                          <p:attrName>style.visibility</p:attrName>
                                        </p:attrNameLst>
                                      </p:cBhvr>
                                      <p:to>
                                        <p:strVal val="visible"/>
                                      </p:to>
                                    </p:set>
                                    <p:animEffect transition="in" filter="blinds(horizontal)">
                                      <p:cBhvr>
                                        <p:cTn id="28"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a:bodyPr>
          <a:lstStyle/>
          <a:p>
            <a:pPr eaLnBrk="1" hangingPunct="1">
              <a:defRPr/>
            </a:pP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La electricidad</a:t>
            </a:r>
            <a:br>
              <a:rPr lang="es-ES_tradnl" sz="2000" dirty="0" smtClean="0"/>
            </a:br>
            <a:endParaRPr lang="es-ES_tradnl" sz="2000" dirty="0" smtClean="0"/>
          </a:p>
        </p:txBody>
      </p:sp>
      <p:sp>
        <p:nvSpPr>
          <p:cNvPr id="27651" name="Rectangle 3"/>
          <p:cNvSpPr>
            <a:spLocks noGrp="1" noRot="1" noChangeArrowheads="1"/>
          </p:cNvSpPr>
          <p:nvPr>
            <p:ph idx="1"/>
          </p:nvPr>
        </p:nvSpPr>
        <p:spPr>
          <a:xfrm>
            <a:off x="990600" y="1676400"/>
            <a:ext cx="7772400" cy="4114800"/>
          </a:xfrm>
        </p:spPr>
        <p:txBody>
          <a:bodyPr>
            <a:normAutofit/>
          </a:bodyPr>
          <a:lstStyle/>
          <a:p>
            <a:pPr eaLnBrk="1" hangingPunct="1">
              <a:lnSpc>
                <a:spcPct val="90000"/>
              </a:lnSpc>
              <a:defRPr/>
            </a:pPr>
            <a:r>
              <a:rPr lang="es-ES_tradnl" dirty="0" smtClean="0"/>
              <a:t>En general comprobar que:</a:t>
            </a:r>
          </a:p>
          <a:p>
            <a:pPr lvl="1" algn="just" eaLnBrk="1" hangingPunct="1">
              <a:lnSpc>
                <a:spcPct val="90000"/>
              </a:lnSpc>
              <a:defRPr/>
            </a:pPr>
            <a:r>
              <a:rPr lang="es-ES_tradnl" sz="2000" dirty="0" smtClean="0"/>
              <a:t>Las clavijas, interruptores automáticos y fusibles son los adecuados.</a:t>
            </a:r>
          </a:p>
          <a:p>
            <a:pPr lvl="1" algn="just" eaLnBrk="1" hangingPunct="1">
              <a:lnSpc>
                <a:spcPct val="90000"/>
              </a:lnSpc>
              <a:defRPr/>
            </a:pPr>
            <a:r>
              <a:rPr lang="es-ES_tradnl" sz="2000" dirty="0" smtClean="0"/>
              <a:t>Se impide el acceso a las partes en tensión de cuadros y aparatos.</a:t>
            </a:r>
          </a:p>
          <a:p>
            <a:pPr lvl="1" algn="just" eaLnBrk="1" hangingPunct="1">
              <a:lnSpc>
                <a:spcPct val="90000"/>
              </a:lnSpc>
              <a:defRPr/>
            </a:pPr>
            <a:r>
              <a:rPr lang="es-ES_tradnl" sz="2000" dirty="0" smtClean="0"/>
              <a:t>Los interruptores de alimentación deben de estar accesibles. Deben conocerse como utilizarlos en caso de emergencia.</a:t>
            </a:r>
          </a:p>
          <a:p>
            <a:pPr lvl="1" algn="just" eaLnBrk="1" hangingPunct="1">
              <a:lnSpc>
                <a:spcPct val="90000"/>
              </a:lnSpc>
              <a:defRPr/>
            </a:pPr>
            <a:r>
              <a:rPr lang="es-ES_tradnl" sz="2000" dirty="0" smtClean="0"/>
              <a:t>Los aparatos portátiles y de sobremesa deben de revisarse periódicamente.</a:t>
            </a:r>
          </a:p>
          <a:p>
            <a:pPr lvl="1" algn="just" eaLnBrk="1" hangingPunct="1">
              <a:lnSpc>
                <a:spcPct val="90000"/>
              </a:lnSpc>
              <a:defRPr/>
            </a:pPr>
            <a:r>
              <a:rPr lang="es-ES_tradnl" sz="2000" dirty="0" smtClean="0"/>
              <a:t>Las revisiones de cuadros , tomas de tierra, y el acceso a zonas en tensión debe ser realizado por personal autorizado.</a:t>
            </a:r>
          </a:p>
          <a:p>
            <a:pPr lvl="1" eaLnBrk="1" hangingPunct="1">
              <a:lnSpc>
                <a:spcPct val="90000"/>
              </a:lnSpc>
              <a:defRPr/>
            </a:pPr>
            <a:endParaRPr lang="es-ES_tradnl" sz="2000" dirty="0" smtClean="0"/>
          </a:p>
        </p:txBody>
      </p:sp>
      <p:pic>
        <p:nvPicPr>
          <p:cNvPr id="55300" name="Picture 4"/>
          <p:cNvPicPr>
            <a:picLocks noChangeAspect="1" noChangeArrowheads="1"/>
          </p:cNvPicPr>
          <p:nvPr/>
        </p:nvPicPr>
        <p:blipFill>
          <a:blip r:embed="rId2" cstate="print"/>
          <a:srcRect/>
          <a:stretch>
            <a:fillRect/>
          </a:stretch>
        </p:blipFill>
        <p:spPr bwMode="auto">
          <a:xfrm>
            <a:off x="6948264" y="332656"/>
            <a:ext cx="1638300" cy="1165225"/>
          </a:xfrm>
          <a:prstGeom prst="rect">
            <a:avLst/>
          </a:prstGeom>
          <a:noFill/>
          <a:ln w="9525">
            <a:noFill/>
            <a:miter lim="800000"/>
            <a:headEnd/>
            <a:tailEnd/>
          </a:ln>
        </p:spPr>
      </p:pic>
      <p:sp>
        <p:nvSpPr>
          <p:cNvPr id="55301" name="Text Box 5"/>
          <p:cNvSpPr txBox="1">
            <a:spLocks noChangeArrowheads="1"/>
          </p:cNvSpPr>
          <p:nvPr/>
        </p:nvSpPr>
        <p:spPr bwMode="auto">
          <a:xfrm>
            <a:off x="8077200" y="1676400"/>
            <a:ext cx="685800" cy="457200"/>
          </a:xfrm>
          <a:prstGeom prst="rect">
            <a:avLst/>
          </a:prstGeom>
          <a:noFill/>
          <a:ln w="9525">
            <a:noFill/>
            <a:miter lim="800000"/>
            <a:headEnd/>
            <a:tailEnd/>
          </a:ln>
        </p:spPr>
        <p:txBody>
          <a:bodyPr>
            <a:spAutoFit/>
          </a:bodyPr>
          <a:lstStyle/>
          <a:p>
            <a:pPr eaLnBrk="0" hangingPunct="0">
              <a:spcBef>
                <a:spcPct val="50000"/>
              </a:spcBef>
            </a:pPr>
            <a:r>
              <a:rPr lang="es-ES_tradnl" sz="2400" b="1">
                <a:latin typeface="Times New Roman" pitchFamily="18" charset="0"/>
              </a:rPr>
              <a:t>NO</a:t>
            </a:r>
            <a:endParaRPr lang="es-ES_tradnl" sz="2400">
              <a:latin typeface="Times New Roman" pitchFamily="18" charset="0"/>
            </a:endParaRPr>
          </a:p>
        </p:txBody>
      </p:sp>
      <p:pic>
        <p:nvPicPr>
          <p:cNvPr id="6"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82296" indent="0">
              <a:buNone/>
            </a:pPr>
            <a:endParaRPr lang="es-ES" dirty="0"/>
          </a:p>
          <a:p>
            <a:pPr marL="82296" indent="0">
              <a:buNone/>
            </a:pPr>
            <a:endParaRPr lang="es-ES" dirty="0" smtClean="0"/>
          </a:p>
          <a:p>
            <a:pPr marL="82296" indent="0">
              <a:buNone/>
            </a:pPr>
            <a:endParaRPr lang="es-ES" dirty="0"/>
          </a:p>
          <a:p>
            <a:pPr marL="82296" indent="0" algn="ctr">
              <a:buNone/>
            </a:pPr>
            <a:r>
              <a:rPr lang="es-ES" dirty="0" smtClean="0"/>
              <a:t>Riesgos asociados al medio ambiente de trabajo</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extLst>
      <p:ext uri="{BB962C8B-B14F-4D97-AF65-F5344CB8AC3E}">
        <p14:creationId xmlns:p14="http://schemas.microsoft.com/office/powerpoint/2010/main" val="1121581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s-ES_tradnl" sz="2000" dirty="0" smtClean="0"/>
              <a:t>Riesgos </a:t>
            </a:r>
            <a:r>
              <a:rPr lang="es-ES_tradnl" sz="2000" dirty="0" smtClean="0"/>
              <a:t>asociados </a:t>
            </a:r>
            <a:r>
              <a:rPr lang="es-ES_tradnl" sz="2000" dirty="0" smtClean="0"/>
              <a:t>al medio ambiente de trabajo</a:t>
            </a:r>
            <a:br>
              <a:rPr lang="es-ES_tradnl" sz="2000" dirty="0" smtClean="0"/>
            </a:br>
            <a:r>
              <a:rPr lang="es-ES_tradnl" sz="2000" dirty="0" smtClean="0"/>
              <a:t>Exposición laboral a Agentes Físicos</a:t>
            </a:r>
          </a:p>
        </p:txBody>
      </p:sp>
      <p:sp>
        <p:nvSpPr>
          <p:cNvPr id="79875" name="Rectangle 3"/>
          <p:cNvSpPr>
            <a:spLocks noGrp="1" noRot="1" noChangeArrowheads="1"/>
          </p:cNvSpPr>
          <p:nvPr>
            <p:ph idx="1"/>
          </p:nvPr>
        </p:nvSpPr>
        <p:spPr>
          <a:xfrm>
            <a:off x="990600" y="1600200"/>
            <a:ext cx="7772400" cy="4114800"/>
          </a:xfrm>
        </p:spPr>
        <p:txBody>
          <a:bodyPr/>
          <a:lstStyle/>
          <a:p>
            <a:pPr algn="just" eaLnBrk="1" hangingPunct="1">
              <a:buNone/>
              <a:defRPr/>
            </a:pPr>
            <a:r>
              <a:rPr lang="es-ES_tradnl" sz="2400" b="1" dirty="0" smtClean="0"/>
              <a:t>Iluminación</a:t>
            </a:r>
            <a:endParaRPr lang="es-ES_tradnl" b="1" noProof="1" smtClean="0"/>
          </a:p>
          <a:p>
            <a:pPr algn="just" eaLnBrk="1" hangingPunct="1">
              <a:defRPr/>
            </a:pPr>
            <a:endParaRPr lang="es-ES_tradnl" b="1" noProof="1" smtClean="0"/>
          </a:p>
          <a:p>
            <a:pPr algn="just" eaLnBrk="1" hangingPunct="1">
              <a:defRPr/>
            </a:pPr>
            <a:r>
              <a:rPr lang="es-ES_tradnl" sz="2000" dirty="0" smtClean="0"/>
              <a:t>Cerca del 85 % de la información la recibimos a través de nuestro sentido visual. </a:t>
            </a:r>
          </a:p>
          <a:p>
            <a:pPr algn="just" eaLnBrk="1" hangingPunct="1">
              <a:defRPr/>
            </a:pPr>
            <a:r>
              <a:rPr lang="es-ES_tradnl" sz="2000" dirty="0" smtClean="0"/>
              <a:t>Una buena iluminación facilita considerablemente que un determinado trabajo sea realizado en condiciones satisfactorias de eficiencia y precisión, de la misma forma que un ambiente acústico y térmico adecuado también mejora las condiciones de confortabilidad.</a:t>
            </a:r>
          </a:p>
          <a:p>
            <a:pPr algn="just" eaLnBrk="1" hangingPunct="1">
              <a:defRPr/>
            </a:pPr>
            <a:endParaRPr lang="es-ES_tradnl" sz="2000" dirty="0" smtClean="0"/>
          </a:p>
          <a:p>
            <a:pPr algn="just" eaLnBrk="1" hangingPunct="1">
              <a:defRPr/>
            </a:pPr>
            <a:endParaRPr lang="es-ES_tradnl" sz="2400" dirty="0" smtClean="0"/>
          </a:p>
        </p:txBody>
      </p:sp>
      <p:pic>
        <p:nvPicPr>
          <p:cNvPr id="103428" name="Picture 8" descr="LUZ"/>
          <p:cNvPicPr>
            <a:picLocks noChangeAspect="1" noChangeArrowheads="1"/>
          </p:cNvPicPr>
          <p:nvPr/>
        </p:nvPicPr>
        <p:blipFill>
          <a:blip r:embed="rId2" cstate="print"/>
          <a:srcRect/>
          <a:stretch>
            <a:fillRect/>
          </a:stretch>
        </p:blipFill>
        <p:spPr bwMode="auto">
          <a:xfrm>
            <a:off x="4200797" y="5013176"/>
            <a:ext cx="990600" cy="1524000"/>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Rot="1" noChangeArrowheads="1"/>
          </p:cNvSpPr>
          <p:nvPr>
            <p:ph idx="1"/>
          </p:nvPr>
        </p:nvSpPr>
        <p:spPr>
          <a:xfrm>
            <a:off x="1100138" y="1745432"/>
            <a:ext cx="7772400" cy="5112568"/>
          </a:xfrm>
        </p:spPr>
        <p:txBody>
          <a:bodyPr>
            <a:normAutofit/>
          </a:bodyPr>
          <a:lstStyle/>
          <a:p>
            <a:pPr algn="just" eaLnBrk="1" hangingPunct="1">
              <a:lnSpc>
                <a:spcPct val="90000"/>
              </a:lnSpc>
              <a:buNone/>
              <a:defRPr/>
            </a:pPr>
            <a:r>
              <a:rPr lang="es-ES_tradnl" sz="2400" b="1" dirty="0" smtClean="0"/>
              <a:t>Iluminación</a:t>
            </a:r>
            <a:endParaRPr lang="es-ES_tradnl" b="1" noProof="1" smtClean="0"/>
          </a:p>
          <a:p>
            <a:pPr algn="just" eaLnBrk="1" hangingPunct="1">
              <a:lnSpc>
                <a:spcPct val="90000"/>
              </a:lnSpc>
              <a:defRPr/>
            </a:pPr>
            <a:r>
              <a:rPr lang="es-ES_tradnl" sz="1600" dirty="0" smtClean="0"/>
              <a:t>Los niveles mínimos de iluminación de los lugares de trabajo serán, según el Reglamento sobre los lugares de trabajo:</a:t>
            </a:r>
          </a:p>
          <a:p>
            <a:pPr algn="just" eaLnBrk="1" hangingPunct="1">
              <a:lnSpc>
                <a:spcPct val="90000"/>
              </a:lnSpc>
              <a:defRPr/>
            </a:pPr>
            <a:r>
              <a:rPr lang="es-ES_tradnl" sz="1600" dirty="0" smtClean="0"/>
              <a:t>Zona donde se ejecutan tareas con:</a:t>
            </a:r>
          </a:p>
          <a:p>
            <a:pPr lvl="1" algn="just" eaLnBrk="1" hangingPunct="1">
              <a:lnSpc>
                <a:spcPct val="90000"/>
              </a:lnSpc>
              <a:defRPr/>
            </a:pPr>
            <a:r>
              <a:rPr lang="es-ES_tradnl" sz="1600" dirty="0" smtClean="0"/>
              <a:t>a)  Bajas exigencias visuales </a:t>
            </a:r>
            <a:r>
              <a:rPr lang="es-ES_tradnl" sz="1600" dirty="0" smtClean="0"/>
              <a:t>.................100 </a:t>
            </a:r>
            <a:r>
              <a:rPr lang="es-ES_tradnl" sz="1600" dirty="0" smtClean="0"/>
              <a:t>lux</a:t>
            </a:r>
          </a:p>
          <a:p>
            <a:pPr lvl="2" algn="just" eaLnBrk="1" hangingPunct="1">
              <a:lnSpc>
                <a:spcPct val="90000"/>
              </a:lnSpc>
              <a:defRPr/>
            </a:pPr>
            <a:r>
              <a:rPr lang="es-ES_tradnl" sz="1600" dirty="0" smtClean="0"/>
              <a:t>Exigencias visuales moderadas </a:t>
            </a:r>
            <a:r>
              <a:rPr lang="es-ES_tradnl" sz="1600" dirty="0" smtClean="0"/>
              <a:t>….</a:t>
            </a:r>
            <a:r>
              <a:rPr lang="es-ES_tradnl" sz="1600" dirty="0" smtClean="0"/>
              <a:t>200 lux</a:t>
            </a:r>
          </a:p>
          <a:p>
            <a:pPr lvl="2" algn="just" eaLnBrk="1" hangingPunct="1">
              <a:lnSpc>
                <a:spcPct val="90000"/>
              </a:lnSpc>
              <a:defRPr/>
            </a:pPr>
            <a:r>
              <a:rPr lang="es-ES_tradnl" sz="1600" dirty="0" smtClean="0"/>
              <a:t>Exigencias visuales altas </a:t>
            </a:r>
            <a:r>
              <a:rPr lang="es-ES_tradnl" sz="1600" dirty="0" smtClean="0"/>
              <a:t>.................</a:t>
            </a:r>
            <a:r>
              <a:rPr lang="es-ES_tradnl" sz="1600" dirty="0" smtClean="0"/>
              <a:t>500 lux.</a:t>
            </a:r>
          </a:p>
          <a:p>
            <a:pPr lvl="2" algn="just" eaLnBrk="1" hangingPunct="1">
              <a:lnSpc>
                <a:spcPct val="90000"/>
              </a:lnSpc>
              <a:defRPr/>
            </a:pPr>
            <a:r>
              <a:rPr lang="es-ES_tradnl" sz="1600" dirty="0" smtClean="0"/>
              <a:t>Exigencias visuales muy altas</a:t>
            </a:r>
            <a:r>
              <a:rPr lang="es-ES_tradnl" sz="1600" dirty="0" smtClean="0"/>
              <a:t>...... </a:t>
            </a:r>
            <a:r>
              <a:rPr lang="es-ES_tradnl" sz="1600" dirty="0" smtClean="0"/>
              <a:t>1.000 lux.</a:t>
            </a:r>
          </a:p>
          <a:p>
            <a:pPr lvl="3" algn="just" eaLnBrk="1" hangingPunct="1">
              <a:lnSpc>
                <a:spcPct val="90000"/>
              </a:lnSpc>
              <a:defRPr/>
            </a:pPr>
            <a:r>
              <a:rPr lang="es-ES_tradnl" sz="1600" b="1" dirty="0" smtClean="0"/>
              <a:t>(Normalmente un trabajo normal de oficina necesita de un mínimo de 500 Lux).</a:t>
            </a:r>
          </a:p>
          <a:p>
            <a:pPr lvl="1" algn="just" eaLnBrk="1" hangingPunct="1">
              <a:lnSpc>
                <a:spcPct val="90000"/>
              </a:lnSpc>
              <a:defRPr/>
            </a:pPr>
            <a:r>
              <a:rPr lang="es-ES_tradnl" sz="1600" dirty="0" smtClean="0"/>
              <a:t>Áreas o locales de uso ocasional</a:t>
            </a:r>
            <a:r>
              <a:rPr lang="es-ES_tradnl" sz="1600" dirty="0" smtClean="0"/>
              <a:t>............. </a:t>
            </a:r>
            <a:r>
              <a:rPr lang="es-ES_tradnl" sz="1600" dirty="0" smtClean="0"/>
              <a:t>50 lux,</a:t>
            </a:r>
          </a:p>
          <a:p>
            <a:pPr lvl="1" algn="just" eaLnBrk="1" hangingPunct="1">
              <a:lnSpc>
                <a:spcPct val="90000"/>
              </a:lnSpc>
              <a:defRPr/>
            </a:pPr>
            <a:r>
              <a:rPr lang="es-ES_tradnl" sz="1600" dirty="0" smtClean="0"/>
              <a:t>Áreas o locales de uso habitual.............100  lux.</a:t>
            </a:r>
          </a:p>
          <a:p>
            <a:pPr lvl="1" algn="just" eaLnBrk="1" hangingPunct="1">
              <a:lnSpc>
                <a:spcPct val="90000"/>
              </a:lnSpc>
              <a:defRPr/>
            </a:pPr>
            <a:r>
              <a:rPr lang="es-ES_tradnl" sz="1600" dirty="0" smtClean="0"/>
              <a:t>Vías de circulación de uso ocasional...... 25 lux.</a:t>
            </a:r>
          </a:p>
          <a:p>
            <a:pPr lvl="1" algn="just" eaLnBrk="1" hangingPunct="1">
              <a:lnSpc>
                <a:spcPct val="90000"/>
              </a:lnSpc>
              <a:defRPr/>
            </a:pPr>
            <a:r>
              <a:rPr lang="es-ES_tradnl" sz="1600" dirty="0" smtClean="0"/>
              <a:t>Vías de circulación de uso habitual......... 50 lux.</a:t>
            </a:r>
          </a:p>
          <a:p>
            <a:pPr lvl="1" algn="just" eaLnBrk="1" hangingPunct="1">
              <a:lnSpc>
                <a:spcPct val="90000"/>
              </a:lnSpc>
              <a:defRPr/>
            </a:pPr>
            <a:r>
              <a:rPr lang="es-ES_tradnl" sz="1600" dirty="0" smtClean="0"/>
              <a:t>Un buen sistema de iluminación debe conseguir que cada actividad disponga del nivel de iluminación adecuado. </a:t>
            </a:r>
            <a:endParaRPr lang="es-ES_tradnl" sz="1600" noProof="1" smtClean="0"/>
          </a:p>
        </p:txBody>
      </p:sp>
      <p:graphicFrame>
        <p:nvGraphicFramePr>
          <p:cNvPr id="15362" name="Object 2"/>
          <p:cNvGraphicFramePr>
            <a:graphicFrameLocks noChangeAspect="1"/>
          </p:cNvGraphicFramePr>
          <p:nvPr/>
        </p:nvGraphicFramePr>
        <p:xfrm>
          <a:off x="7236296" y="116632"/>
          <a:ext cx="1185863" cy="1905000"/>
        </p:xfrm>
        <a:graphic>
          <a:graphicData uri="http://schemas.openxmlformats.org/presentationml/2006/ole">
            <mc:AlternateContent xmlns:mc="http://schemas.openxmlformats.org/markup-compatibility/2006">
              <mc:Choice xmlns:v="urn:schemas-microsoft-com:vml" Requires="v">
                <p:oleObj spid="_x0000_s159791" name="Clip" r:id="rId3" imgW="594412" imgH="754126" progId="">
                  <p:embed/>
                </p:oleObj>
              </mc:Choice>
              <mc:Fallback>
                <p:oleObj name="Clip" r:id="rId3" imgW="594412" imgH="75412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116632"/>
                        <a:ext cx="1185863"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a:spLocks noGrp="1" noRot="1" noChangeArrowheads="1"/>
          </p:cNvSpPr>
          <p:nvPr>
            <p:ph type="title"/>
          </p:nvPr>
        </p:nvSpPr>
        <p:spPr>
          <a:xfrm>
            <a:off x="1435608" y="274638"/>
            <a:ext cx="7498080" cy="1143000"/>
          </a:xfrm>
        </p:spPr>
        <p:txBody>
          <a:bodyPr/>
          <a:lstStyle/>
          <a:p>
            <a:pPr eaLnBrk="1" hangingPunct="1">
              <a:defRPr/>
            </a:pPr>
            <a:r>
              <a:rPr lang="es-ES_tradnl" sz="2000" dirty="0" smtClean="0"/>
              <a:t>Riesgos asociados </a:t>
            </a:r>
            <a:r>
              <a:rPr lang="es-ES_tradnl" sz="2000" dirty="0" smtClean="0"/>
              <a:t>al medio ambiente de trabajo</a:t>
            </a:r>
            <a:br>
              <a:rPr lang="es-ES_tradnl" sz="2000" dirty="0" smtClean="0"/>
            </a:br>
            <a:r>
              <a:rPr lang="es-ES_tradnl" sz="2000" dirty="0" smtClean="0"/>
              <a:t>Exposición laboral a Agentes Físicos</a:t>
            </a:r>
          </a:p>
        </p:txBody>
      </p:sp>
      <p:pic>
        <p:nvPicPr>
          <p:cNvPr id="5"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defRPr/>
            </a:pPr>
            <a:r>
              <a:rPr lang="es-ES_tradnl" sz="2000" dirty="0" smtClean="0"/>
              <a:t>Riesgos asociados </a:t>
            </a:r>
            <a:r>
              <a:rPr lang="es-ES_tradnl" sz="2000" dirty="0" smtClean="0"/>
              <a:t>al medio ambiente de trabajo</a:t>
            </a:r>
            <a:br>
              <a:rPr lang="es-ES_tradnl" sz="2000" dirty="0" smtClean="0"/>
            </a:br>
            <a:r>
              <a:rPr lang="es-ES_tradnl" sz="2000" dirty="0" smtClean="0"/>
              <a:t>Exposición laboral a Agentes Físicos</a:t>
            </a:r>
          </a:p>
        </p:txBody>
      </p:sp>
      <p:sp>
        <p:nvSpPr>
          <p:cNvPr id="81923" name="Rectangle 3"/>
          <p:cNvSpPr>
            <a:spLocks noGrp="1" noRot="1" noChangeArrowheads="1"/>
          </p:cNvSpPr>
          <p:nvPr>
            <p:ph idx="1"/>
          </p:nvPr>
        </p:nvSpPr>
        <p:spPr>
          <a:xfrm>
            <a:off x="990600" y="1600200"/>
            <a:ext cx="7772400" cy="4114800"/>
          </a:xfrm>
        </p:spPr>
        <p:txBody>
          <a:bodyPr/>
          <a:lstStyle/>
          <a:p>
            <a:pPr marL="82296" indent="0" algn="just" eaLnBrk="1" hangingPunct="1">
              <a:buNone/>
              <a:defRPr/>
            </a:pPr>
            <a:r>
              <a:rPr lang="es-ES_tradnl" sz="2400" b="1" dirty="0" smtClean="0"/>
              <a:t>Iluminación</a:t>
            </a:r>
          </a:p>
          <a:p>
            <a:pPr algn="just" eaLnBrk="1" hangingPunct="1">
              <a:buNone/>
              <a:defRPr/>
            </a:pPr>
            <a:endParaRPr lang="es-ES_tradnl" sz="2400" dirty="0" smtClean="0"/>
          </a:p>
          <a:p>
            <a:pPr algn="just" eaLnBrk="1" hangingPunct="1">
              <a:defRPr/>
            </a:pPr>
            <a:r>
              <a:rPr lang="es-ES_tradnl" sz="2400" dirty="0" smtClean="0"/>
              <a:t>Hay que </a:t>
            </a:r>
            <a:r>
              <a:rPr lang="es-ES_tradnl" sz="2400" dirty="0" smtClean="0"/>
              <a:t>evitar:</a:t>
            </a:r>
          </a:p>
          <a:p>
            <a:pPr marL="82296" indent="0" algn="just" eaLnBrk="1" hangingPunct="1">
              <a:buNone/>
              <a:defRPr/>
            </a:pPr>
            <a:endParaRPr lang="es-ES_tradnl" sz="2400" dirty="0" smtClean="0"/>
          </a:p>
          <a:p>
            <a:pPr lvl="1" algn="just" eaLnBrk="1" hangingPunct="1">
              <a:defRPr/>
            </a:pPr>
            <a:r>
              <a:rPr lang="es-ES_tradnl" sz="2000" dirty="0" smtClean="0"/>
              <a:t>Deslumbramientos directos (luz a través de ventanas).</a:t>
            </a:r>
          </a:p>
          <a:p>
            <a:pPr lvl="1" algn="just" eaLnBrk="1" hangingPunct="1">
              <a:defRPr/>
            </a:pPr>
            <a:r>
              <a:rPr lang="es-ES_tradnl" sz="2000" dirty="0" smtClean="0"/>
              <a:t>Deslumbramientos indirectos (reflejos en pantallas o superficies brillantes)</a:t>
            </a:r>
          </a:p>
          <a:p>
            <a:pPr lvl="1" algn="just" eaLnBrk="1" hangingPunct="1">
              <a:defRPr/>
            </a:pPr>
            <a:r>
              <a:rPr lang="es-ES_tradnl" sz="2000" dirty="0" smtClean="0"/>
              <a:t>Contrastes excesivos, salvo aquellos trabajos que exigen gran agudeza visual.</a:t>
            </a:r>
            <a:endParaRPr lang="es-ES_tradnl" b="1" noProof="1" smtClean="0"/>
          </a:p>
        </p:txBody>
      </p:sp>
      <p:graphicFrame>
        <p:nvGraphicFramePr>
          <p:cNvPr id="16386" name="Object 2"/>
          <p:cNvGraphicFramePr>
            <a:graphicFrameLocks noChangeAspect="1"/>
          </p:cNvGraphicFramePr>
          <p:nvPr/>
        </p:nvGraphicFramePr>
        <p:xfrm>
          <a:off x="7524328" y="332656"/>
          <a:ext cx="1185863" cy="1905000"/>
        </p:xfrm>
        <a:graphic>
          <a:graphicData uri="http://schemas.openxmlformats.org/presentationml/2006/ole">
            <mc:AlternateContent xmlns:mc="http://schemas.openxmlformats.org/markup-compatibility/2006">
              <mc:Choice xmlns:v="urn:schemas-microsoft-com:vml" Requires="v">
                <p:oleObj spid="_x0000_s160815" name="Clip" r:id="rId3" imgW="594412" imgH="754126" progId="">
                  <p:embed/>
                </p:oleObj>
              </mc:Choice>
              <mc:Fallback>
                <p:oleObj name="Clip" r:id="rId3" imgW="594412" imgH="75412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332656"/>
                        <a:ext cx="1185863"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es-ES_tradnl" sz="2000" dirty="0" smtClean="0"/>
              <a:t>Riesgos asociados </a:t>
            </a:r>
            <a:r>
              <a:rPr lang="es-ES_tradnl" sz="2000" dirty="0" smtClean="0"/>
              <a:t>al medio ambiente de trabajo</a:t>
            </a:r>
            <a:br>
              <a:rPr lang="es-ES_tradnl" sz="2000" dirty="0" smtClean="0"/>
            </a:br>
            <a:r>
              <a:rPr lang="es-ES_tradnl" sz="2000" dirty="0" smtClean="0"/>
              <a:t>Exposición laboral a Agentes Físicos</a:t>
            </a:r>
          </a:p>
        </p:txBody>
      </p:sp>
      <p:sp>
        <p:nvSpPr>
          <p:cNvPr id="82947" name="Rectangle 3"/>
          <p:cNvSpPr>
            <a:spLocks noGrp="1" noRot="1" noChangeArrowheads="1"/>
          </p:cNvSpPr>
          <p:nvPr>
            <p:ph idx="1"/>
          </p:nvPr>
        </p:nvSpPr>
        <p:spPr>
          <a:xfrm>
            <a:off x="1100138" y="1700808"/>
            <a:ext cx="7772400" cy="4608512"/>
          </a:xfrm>
        </p:spPr>
        <p:txBody>
          <a:bodyPr>
            <a:normAutofit/>
          </a:bodyPr>
          <a:lstStyle/>
          <a:p>
            <a:pPr marL="82296" indent="0" algn="just" eaLnBrk="1" hangingPunct="1">
              <a:buNone/>
              <a:defRPr/>
            </a:pPr>
            <a:r>
              <a:rPr lang="es-ES_tradnl" sz="2400" b="1" dirty="0" smtClean="0"/>
              <a:t>Temperatura</a:t>
            </a:r>
          </a:p>
          <a:p>
            <a:pPr marL="82296" indent="0" algn="just" eaLnBrk="1" hangingPunct="1">
              <a:buNone/>
              <a:defRPr/>
            </a:pPr>
            <a:endParaRPr lang="es-ES_tradnl" sz="2400" dirty="0" smtClean="0"/>
          </a:p>
          <a:p>
            <a:pPr algn="just" eaLnBrk="1" hangingPunct="1">
              <a:defRPr/>
            </a:pPr>
            <a:r>
              <a:rPr lang="es-ES_tradnl" sz="2400" dirty="0" smtClean="0"/>
              <a:t>La situación térmica tiene que ser la necesaria para proporcionar confort térmico, es decir, aquella sensación subjetiva de satisfacción con el ambiente térmico existente. Este confort está directamente relacionado con el balance térmico del cuerpo humano, que depende de una serie de parámetros que se analizan a continuación.</a:t>
            </a:r>
          </a:p>
          <a:p>
            <a:pPr algn="just" eaLnBrk="1" hangingPunct="1">
              <a:defRPr/>
            </a:pPr>
            <a:endParaRPr lang="es-ES_tradnl" sz="1600" dirty="0" smtClean="0"/>
          </a:p>
          <a:p>
            <a:pPr algn="just" eaLnBrk="1" hangingPunct="1">
              <a:defRPr/>
            </a:pPr>
            <a:endParaRPr lang="es-ES_tradnl" sz="1600" dirty="0" smtClean="0">
              <a:solidFill>
                <a:srgbClr val="FF0000"/>
              </a:solidFill>
            </a:endParaRPr>
          </a:p>
        </p:txBody>
      </p:sp>
      <p:pic>
        <p:nvPicPr>
          <p:cNvPr id="104452" name="Picture 6"/>
          <p:cNvPicPr>
            <a:picLocks noChangeAspect="1" noChangeArrowheads="1"/>
          </p:cNvPicPr>
          <p:nvPr/>
        </p:nvPicPr>
        <p:blipFill>
          <a:blip r:embed="rId2" cstate="print"/>
          <a:srcRect/>
          <a:stretch>
            <a:fillRect/>
          </a:stretch>
        </p:blipFill>
        <p:spPr bwMode="auto">
          <a:xfrm>
            <a:off x="6660232" y="764704"/>
            <a:ext cx="1905000" cy="331788"/>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s-ES_tradnl" sz="2000" dirty="0" smtClean="0"/>
              <a:t>Riesgos asociados </a:t>
            </a:r>
            <a:r>
              <a:rPr lang="es-ES_tradnl" sz="2000" dirty="0" smtClean="0"/>
              <a:t>al medio ambiente de trabajo</a:t>
            </a:r>
            <a:br>
              <a:rPr lang="es-ES_tradnl" sz="2000" dirty="0" smtClean="0"/>
            </a:br>
            <a:r>
              <a:rPr lang="es-ES_tradnl" sz="2000" dirty="0" smtClean="0"/>
              <a:t>Exposición laboral a Agentes Físicos</a:t>
            </a:r>
          </a:p>
        </p:txBody>
      </p:sp>
      <p:sp>
        <p:nvSpPr>
          <p:cNvPr id="83971" name="Rectangle 3"/>
          <p:cNvSpPr>
            <a:spLocks noGrp="1" noRot="1" noChangeArrowheads="1"/>
          </p:cNvSpPr>
          <p:nvPr>
            <p:ph idx="1"/>
          </p:nvPr>
        </p:nvSpPr>
        <p:spPr>
          <a:xfrm>
            <a:off x="990600" y="1600200"/>
            <a:ext cx="7772400" cy="4349080"/>
          </a:xfrm>
        </p:spPr>
        <p:txBody>
          <a:bodyPr>
            <a:normAutofit fontScale="92500" lnSpcReduction="10000"/>
          </a:bodyPr>
          <a:lstStyle/>
          <a:p>
            <a:pPr marL="82296" indent="0" algn="just" eaLnBrk="1" hangingPunct="1">
              <a:lnSpc>
                <a:spcPct val="90000"/>
              </a:lnSpc>
              <a:buNone/>
              <a:defRPr/>
            </a:pPr>
            <a:r>
              <a:rPr lang="es-ES_tradnl" sz="2400" b="1" dirty="0" smtClean="0"/>
              <a:t>Temperatura</a:t>
            </a:r>
          </a:p>
          <a:p>
            <a:pPr marL="82296" indent="0" algn="just" eaLnBrk="1" hangingPunct="1">
              <a:lnSpc>
                <a:spcPct val="90000"/>
              </a:lnSpc>
              <a:buNone/>
              <a:defRPr/>
            </a:pPr>
            <a:endParaRPr lang="es-ES_tradnl" sz="2400" b="1" dirty="0" smtClean="0"/>
          </a:p>
          <a:p>
            <a:pPr algn="just" eaLnBrk="1" hangingPunct="1">
              <a:lnSpc>
                <a:spcPct val="90000"/>
              </a:lnSpc>
              <a:defRPr/>
            </a:pPr>
            <a:r>
              <a:rPr lang="es-ES_tradnl" sz="1600" dirty="0" smtClean="0"/>
              <a:t>En los locales de trabajo cerrados deberán cumplirse, en particular, las siguientes condiciones:</a:t>
            </a:r>
            <a:endParaRPr lang="es-ES_tradnl" dirty="0" smtClean="0"/>
          </a:p>
          <a:p>
            <a:pPr lvl="2" algn="just" eaLnBrk="1" hangingPunct="1">
              <a:lnSpc>
                <a:spcPct val="90000"/>
              </a:lnSpc>
              <a:defRPr/>
            </a:pPr>
            <a:r>
              <a:rPr lang="es-ES_tradnl" sz="1600" dirty="0" smtClean="0"/>
              <a:t>La temperatura de los locales donde se realicen trabajos sedentarios propios de oficinas estará entre 17 y 27º C.</a:t>
            </a:r>
          </a:p>
          <a:p>
            <a:pPr lvl="2" algn="just" eaLnBrk="1" hangingPunct="1">
              <a:lnSpc>
                <a:spcPct val="90000"/>
              </a:lnSpc>
              <a:defRPr/>
            </a:pPr>
            <a:r>
              <a:rPr lang="es-ES_tradnl" sz="1600" dirty="0" smtClean="0"/>
              <a:t>En los locales donde se realicen trabajos ligeros estará comprendida entre 14 y 25º C.</a:t>
            </a:r>
          </a:p>
          <a:p>
            <a:pPr lvl="2" algn="just" eaLnBrk="1" hangingPunct="1">
              <a:lnSpc>
                <a:spcPct val="90000"/>
              </a:lnSpc>
              <a:defRPr/>
            </a:pPr>
            <a:r>
              <a:rPr lang="es-ES_tradnl" sz="1600" dirty="0" smtClean="0"/>
              <a:t>La humedad relativa estará comprendida entre el 30 y el 70%, excepto en los locales donde existan riesgos por electricidad estática en los que el límite inferior será el 50%.</a:t>
            </a:r>
          </a:p>
          <a:p>
            <a:pPr algn="just" eaLnBrk="1" hangingPunct="1">
              <a:lnSpc>
                <a:spcPct val="90000"/>
              </a:lnSpc>
              <a:defRPr/>
            </a:pPr>
            <a:r>
              <a:rPr lang="es-ES_tradnl" sz="1600" dirty="0" smtClean="0"/>
              <a:t>Los trabajadores no deberán estar expuestos de forma frecuente o continuada a corrientes de aire cuya velocidad exceda los siguientes límites:</a:t>
            </a:r>
          </a:p>
          <a:p>
            <a:pPr lvl="3" algn="just" eaLnBrk="1" hangingPunct="1">
              <a:lnSpc>
                <a:spcPct val="90000"/>
              </a:lnSpc>
              <a:defRPr/>
            </a:pPr>
            <a:r>
              <a:rPr lang="es-ES_tradnl" sz="1600" dirty="0" smtClean="0">
                <a:cs typeface="Times New Roman" pitchFamily="18" charset="0"/>
              </a:rPr>
              <a:t>1.	</a:t>
            </a:r>
            <a:r>
              <a:rPr lang="es-ES_tradnl" sz="1600" dirty="0" smtClean="0"/>
              <a:t>Trabajos en ambientes no calurosos: 0,25 m/s.</a:t>
            </a:r>
          </a:p>
          <a:p>
            <a:pPr lvl="3" algn="just" eaLnBrk="1" hangingPunct="1">
              <a:lnSpc>
                <a:spcPct val="90000"/>
              </a:lnSpc>
              <a:defRPr/>
            </a:pPr>
            <a:r>
              <a:rPr lang="es-ES_tradnl" sz="1600" dirty="0" smtClean="0">
                <a:cs typeface="Times New Roman" pitchFamily="18" charset="0"/>
              </a:rPr>
              <a:t>2.	</a:t>
            </a:r>
            <a:r>
              <a:rPr lang="es-ES_tradnl" sz="1600" dirty="0" smtClean="0"/>
              <a:t>Trabajos sedentarios en ambientes calurosos: 0,5 m/s.</a:t>
            </a:r>
          </a:p>
          <a:p>
            <a:pPr lvl="3" algn="just" eaLnBrk="1" hangingPunct="1">
              <a:lnSpc>
                <a:spcPct val="90000"/>
              </a:lnSpc>
              <a:defRPr/>
            </a:pPr>
            <a:r>
              <a:rPr lang="es-ES_tradnl" sz="1600" dirty="0" smtClean="0">
                <a:cs typeface="Times New Roman" pitchFamily="18" charset="0"/>
              </a:rPr>
              <a:t>3.	</a:t>
            </a:r>
            <a:r>
              <a:rPr lang="es-ES_tradnl" sz="1600" dirty="0" smtClean="0"/>
              <a:t>Trabajos no sedentarios en ambientes calurosos: 0,75 m/s.</a:t>
            </a:r>
          </a:p>
          <a:p>
            <a:pPr lvl="1" algn="just" eaLnBrk="1" hangingPunct="1">
              <a:lnSpc>
                <a:spcPct val="90000"/>
              </a:lnSpc>
              <a:defRPr/>
            </a:pPr>
            <a:r>
              <a:rPr lang="es-ES_tradnl" sz="1600" dirty="0" smtClean="0"/>
              <a:t>Estos límites no se aplicarán a las corrientes de aire expresamente utilizadas para evitar el estrés en exposiciones intensas al calor, ni a las corrientes de aire acondicionado, para las que el límite será de 0,25 m/s en el caso de trabajos sedentarios y 0,35 m/s en los demás casos</a:t>
            </a:r>
          </a:p>
        </p:txBody>
      </p:sp>
      <p:graphicFrame>
        <p:nvGraphicFramePr>
          <p:cNvPr id="17410" name="Object 2"/>
          <p:cNvGraphicFramePr>
            <a:graphicFrameLocks noChangeAspect="1"/>
          </p:cNvGraphicFramePr>
          <p:nvPr/>
        </p:nvGraphicFramePr>
        <p:xfrm>
          <a:off x="7620000" y="457200"/>
          <a:ext cx="1219200" cy="1295400"/>
        </p:xfrm>
        <a:graphic>
          <a:graphicData uri="http://schemas.openxmlformats.org/presentationml/2006/ole">
            <mc:AlternateContent xmlns:mc="http://schemas.openxmlformats.org/markup-compatibility/2006">
              <mc:Choice xmlns:v="urn:schemas-microsoft-com:vml" Requires="v">
                <p:oleObj spid="_x0000_s161839" name="Fotografía de Photo Editor" r:id="rId3" imgW="2704762" imgH="2994920" progId="">
                  <p:embed/>
                </p:oleObj>
              </mc:Choice>
              <mc:Fallback>
                <p:oleObj name="Fotografía de Photo Editor" r:id="rId3" imgW="2704762" imgH="29949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57200"/>
                        <a:ext cx="1219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Definiciones</a:t>
            </a:r>
            <a:endParaRPr lang="es-ES" dirty="0"/>
          </a:p>
        </p:txBody>
      </p:sp>
      <p:sp>
        <p:nvSpPr>
          <p:cNvPr id="3" name="2 Marcador de contenido"/>
          <p:cNvSpPr>
            <a:spLocks noGrp="1"/>
          </p:cNvSpPr>
          <p:nvPr>
            <p:ph idx="1"/>
          </p:nvPr>
        </p:nvSpPr>
        <p:spPr/>
        <p:txBody>
          <a:bodyPr>
            <a:normAutofit/>
          </a:bodyPr>
          <a:lstStyle/>
          <a:p>
            <a:r>
              <a:rPr lang="es-ES" dirty="0"/>
              <a:t>El </a:t>
            </a:r>
            <a:r>
              <a:rPr lang="es-ES" b="1" dirty="0"/>
              <a:t>teletrabajo</a:t>
            </a:r>
            <a:r>
              <a:rPr lang="es-ES" dirty="0"/>
              <a:t> </a:t>
            </a:r>
            <a:r>
              <a:rPr lang="es-ES" dirty="0" smtClean="0"/>
              <a:t>es una forma de organización y/o de realización del trabajo, utilizando las tecnologías de la información en el marco de un contrato o de una relación de trabajo, en la cual un trabajo que podría ser realizado igualmente en los locales de la empresa  se efectúa fuera de estos locales de forma regular.</a:t>
            </a:r>
          </a:p>
          <a:p>
            <a:endParaRPr lang="es-ES" dirty="0"/>
          </a:p>
        </p:txBody>
      </p:sp>
      <p:pic>
        <p:nvPicPr>
          <p:cNvPr id="2050" name="Picture 2" descr="http://4.bp.blogspot.com/-ZauCwLnPY4k/VInQICeHO_I/AAAAAAAAAd4/Y38zRoWYouQ/s1600/Imagen%2B0.jpg"/>
          <p:cNvPicPr>
            <a:picLocks noChangeAspect="1" noChangeArrowheads="1"/>
          </p:cNvPicPr>
          <p:nvPr/>
        </p:nvPicPr>
        <p:blipFill>
          <a:blip r:embed="rId2" cstate="print"/>
          <a:srcRect/>
          <a:stretch>
            <a:fillRect/>
          </a:stretch>
        </p:blipFill>
        <p:spPr bwMode="auto">
          <a:xfrm>
            <a:off x="7239000" y="188640"/>
            <a:ext cx="1905000" cy="1562100"/>
          </a:xfrm>
          <a:prstGeom prst="rect">
            <a:avLst/>
          </a:prstGeom>
          <a:noFill/>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es-ES_tradnl" sz="2000" dirty="0" smtClean="0"/>
              <a:t>Riesgos </a:t>
            </a:r>
            <a:r>
              <a:rPr lang="es-ES_tradnl" sz="2000" dirty="0" smtClean="0"/>
              <a:t>asociados </a:t>
            </a:r>
            <a:r>
              <a:rPr lang="es-ES_tradnl" sz="2000" dirty="0" smtClean="0"/>
              <a:t>al medio ambiente de trabajo</a:t>
            </a:r>
            <a:br>
              <a:rPr lang="es-ES_tradnl" sz="2000" dirty="0" smtClean="0"/>
            </a:br>
            <a:r>
              <a:rPr lang="es-ES_tradnl" sz="2000" dirty="0" smtClean="0"/>
              <a:t>Exposición laboral a Agentes Físicos</a:t>
            </a:r>
          </a:p>
        </p:txBody>
      </p:sp>
      <p:sp>
        <p:nvSpPr>
          <p:cNvPr id="65539" name="Rectangle 3"/>
          <p:cNvSpPr>
            <a:spLocks noGrp="1" noRot="1" noChangeArrowheads="1"/>
          </p:cNvSpPr>
          <p:nvPr>
            <p:ph idx="1"/>
          </p:nvPr>
        </p:nvSpPr>
        <p:spPr/>
        <p:txBody>
          <a:bodyPr/>
          <a:lstStyle/>
          <a:p>
            <a:pPr eaLnBrk="1" hangingPunct="1">
              <a:buNone/>
              <a:defRPr/>
            </a:pPr>
            <a:r>
              <a:rPr lang="es-ES_tradnl" u="sng" dirty="0" smtClean="0"/>
              <a:t>Ruido</a:t>
            </a:r>
            <a:r>
              <a:rPr lang="es-ES_tradnl" dirty="0" smtClean="0"/>
              <a:t>: Sonido no deseado y molesto.</a:t>
            </a:r>
          </a:p>
          <a:p>
            <a:pPr eaLnBrk="1" hangingPunct="1">
              <a:buNone/>
              <a:defRPr/>
            </a:pPr>
            <a:endParaRPr lang="es-ES_tradnl" dirty="0" smtClean="0"/>
          </a:p>
          <a:p>
            <a:pPr eaLnBrk="1" hangingPunct="1">
              <a:defRPr/>
            </a:pPr>
            <a:r>
              <a:rPr lang="es-ES_tradnl" dirty="0" smtClean="0"/>
              <a:t>Efectos del ruido: </a:t>
            </a:r>
          </a:p>
          <a:p>
            <a:pPr lvl="1" algn="just" eaLnBrk="1" hangingPunct="1">
              <a:defRPr/>
            </a:pPr>
            <a:r>
              <a:rPr lang="es-ES_tradnl" sz="2000" dirty="0" smtClean="0"/>
              <a:t>Perdida de audición.</a:t>
            </a:r>
          </a:p>
          <a:p>
            <a:pPr lvl="1" algn="just" eaLnBrk="1" hangingPunct="1">
              <a:defRPr/>
            </a:pPr>
            <a:r>
              <a:rPr lang="es-ES_tradnl" sz="2000" dirty="0" smtClean="0"/>
              <a:t>Otros efectos: Algunos individuos han manifestado alteraciones respiratorias, cardiovasculares y  digestivas o visuales</a:t>
            </a:r>
          </a:p>
          <a:p>
            <a:pPr lvl="1" algn="just" eaLnBrk="1" hangingPunct="1">
              <a:defRPr/>
            </a:pPr>
            <a:r>
              <a:rPr lang="es-ES_tradnl" sz="2000" dirty="0" smtClean="0"/>
              <a:t>Niveles  muy altos pueden provocar trastornos del sueño irritabilidad y cansancio.</a:t>
            </a:r>
          </a:p>
          <a:p>
            <a:pPr lvl="1" algn="just" eaLnBrk="1" hangingPunct="1">
              <a:defRPr/>
            </a:pPr>
            <a:r>
              <a:rPr lang="es-ES_tradnl" sz="2000" dirty="0" smtClean="0"/>
              <a:t>El ruido disminuye el nivel de atención, aumenta el tiempo de reacción del individuo frente a diversos estímulos, lo que favorece el aumento del número de errores cometidos.</a:t>
            </a:r>
          </a:p>
          <a:p>
            <a:pPr lvl="1" eaLnBrk="1" hangingPunct="1">
              <a:defRPr/>
            </a:pPr>
            <a:endParaRPr lang="es-ES_tradnl" dirty="0" smtClean="0"/>
          </a:p>
        </p:txBody>
      </p:sp>
      <p:pic>
        <p:nvPicPr>
          <p:cNvPr id="86020" name="Picture 3" descr="Ver imagen en tamaño completo">
            <a:hlinkClick r:id="rId2"/>
          </p:cNvPr>
          <p:cNvPicPr>
            <a:picLocks noChangeAspect="1" noChangeArrowheads="1"/>
          </p:cNvPicPr>
          <p:nvPr/>
        </p:nvPicPr>
        <p:blipFill>
          <a:blip r:embed="rId3" cstate="print"/>
          <a:srcRect/>
          <a:stretch>
            <a:fillRect/>
          </a:stretch>
        </p:blipFill>
        <p:spPr bwMode="auto">
          <a:xfrm>
            <a:off x="6588224" y="620688"/>
            <a:ext cx="2243326" cy="864096"/>
          </a:xfrm>
          <a:prstGeom prst="rect">
            <a:avLst/>
          </a:prstGeom>
          <a:noFill/>
          <a:ln w="9525">
            <a:noFill/>
            <a:miter lim="800000"/>
            <a:headEnd/>
            <a:tailEnd/>
          </a:ln>
        </p:spPr>
      </p:pic>
      <p:pic>
        <p:nvPicPr>
          <p:cNvPr id="6"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¡Importante!</a:t>
            </a:r>
            <a:endParaRPr lang="es-ES" dirty="0"/>
          </a:p>
        </p:txBody>
      </p:sp>
      <p:sp>
        <p:nvSpPr>
          <p:cNvPr id="3" name="2 Marcador de contenido"/>
          <p:cNvSpPr>
            <a:spLocks noGrp="1"/>
          </p:cNvSpPr>
          <p:nvPr>
            <p:ph idx="1"/>
          </p:nvPr>
        </p:nvSpPr>
        <p:spPr/>
        <p:txBody>
          <a:bodyPr/>
          <a:lstStyle/>
          <a:p>
            <a:r>
              <a:rPr lang="es-ES" dirty="0" smtClean="0"/>
              <a:t>La estancia que elijas para ubicar el puesto el puesto deberá:</a:t>
            </a:r>
          </a:p>
          <a:p>
            <a:pPr lvl="1"/>
            <a:r>
              <a:rPr lang="es-ES" dirty="0" smtClean="0"/>
              <a:t>Disponer de buena iluminación natural.</a:t>
            </a:r>
          </a:p>
          <a:p>
            <a:pPr lvl="1"/>
            <a:r>
              <a:rPr lang="es-ES" dirty="0" smtClean="0"/>
              <a:t>Disponer de buena ventilación (ventanas practicables).</a:t>
            </a:r>
          </a:p>
          <a:p>
            <a:pPr lvl="1"/>
            <a:r>
              <a:rPr lang="es-ES" dirty="0" smtClean="0"/>
              <a:t>Posibilidad de control de la temperatura ambiente (entre 17° y 27°C).</a:t>
            </a:r>
          </a:p>
          <a:p>
            <a:pPr lvl="1"/>
            <a:r>
              <a:rPr lang="es-ES" dirty="0" smtClean="0"/>
              <a:t>Ser poco ruidosa.</a:t>
            </a:r>
          </a:p>
          <a:p>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¡Importante!</a:t>
            </a:r>
            <a:endParaRPr lang="es-ES" dirty="0"/>
          </a:p>
        </p:txBody>
      </p:sp>
      <p:sp>
        <p:nvSpPr>
          <p:cNvPr id="3" name="2 Marcador de contenido"/>
          <p:cNvSpPr>
            <a:spLocks noGrp="1"/>
          </p:cNvSpPr>
          <p:nvPr>
            <p:ph idx="1"/>
          </p:nvPr>
        </p:nvSpPr>
        <p:spPr/>
        <p:txBody>
          <a:bodyPr/>
          <a:lstStyle/>
          <a:p>
            <a:r>
              <a:rPr lang="es-ES" dirty="0" smtClean="0"/>
              <a:t>No debes ubicar el puesto de trabajo en estancias que carezcan de las condiciones anteriormente citadas, tales como:</a:t>
            </a:r>
          </a:p>
          <a:p>
            <a:pPr lvl="1"/>
            <a:r>
              <a:rPr lang="es-ES" dirty="0" smtClean="0"/>
              <a:t>Garajes.</a:t>
            </a:r>
          </a:p>
          <a:p>
            <a:pPr lvl="1"/>
            <a:r>
              <a:rPr lang="es-ES" dirty="0" smtClean="0"/>
              <a:t>Trasteros.</a:t>
            </a:r>
          </a:p>
          <a:p>
            <a:pPr lvl="1"/>
            <a:r>
              <a:rPr lang="es-ES" dirty="0" smtClean="0"/>
              <a:t>Desvanes.</a:t>
            </a:r>
          </a:p>
          <a:p>
            <a:pPr lvl="1"/>
            <a:r>
              <a:rPr lang="es-ES" dirty="0" smtClean="0"/>
              <a:t>Cocina.</a:t>
            </a:r>
          </a:p>
          <a:p>
            <a:pPr lvl="1"/>
            <a:r>
              <a:rPr lang="es-ES" dirty="0" smtClean="0"/>
              <a:t>Almacenes.</a:t>
            </a:r>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¡Importante!</a:t>
            </a:r>
            <a:endParaRPr lang="es-ES" dirty="0"/>
          </a:p>
        </p:txBody>
      </p:sp>
      <p:sp>
        <p:nvSpPr>
          <p:cNvPr id="3" name="2 Marcador de contenido"/>
          <p:cNvSpPr>
            <a:spLocks noGrp="1"/>
          </p:cNvSpPr>
          <p:nvPr>
            <p:ph idx="1"/>
          </p:nvPr>
        </p:nvSpPr>
        <p:spPr/>
        <p:txBody>
          <a:bodyPr>
            <a:normAutofit fontScale="92500" lnSpcReduction="10000"/>
          </a:bodyPr>
          <a:lstStyle/>
          <a:p>
            <a:pPr algn="just"/>
            <a:r>
              <a:rPr lang="es-ES" dirty="0" smtClean="0"/>
              <a:t>El orden y la limpieza del puesto de trabajo son esenciales para tu seguridad y la del resto de habitantes de la casa (incluyendo niños) , por lo que deberás:</a:t>
            </a:r>
          </a:p>
          <a:p>
            <a:pPr marL="914400" lvl="1" indent="-514350" algn="just"/>
            <a:r>
              <a:rPr lang="es-ES" dirty="0" smtClean="0"/>
              <a:t>Recoger el cableado de los equipos para evitar el riesgo de caída.</a:t>
            </a:r>
          </a:p>
          <a:p>
            <a:pPr marL="914400" lvl="1" indent="-514350" algn="just"/>
            <a:r>
              <a:rPr lang="es-ES" dirty="0" smtClean="0"/>
              <a:t>Evitar el almacenamiento de material sobre el suelo o en repisas altas.</a:t>
            </a:r>
          </a:p>
          <a:p>
            <a:pPr marL="914400" lvl="1" indent="-514350" algn="just"/>
            <a:r>
              <a:rPr lang="es-ES" dirty="0" smtClean="0"/>
              <a:t>Recoger y dejar fuera del alcance de los niños objetos </a:t>
            </a:r>
            <a:r>
              <a:rPr lang="es-ES" dirty="0" smtClean="0"/>
              <a:t>punzantes o cortantes </a:t>
            </a:r>
            <a:r>
              <a:rPr lang="es-ES" dirty="0" smtClean="0"/>
              <a:t>tales como tijeras, grapadoras, etc.</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¡Importante!</a:t>
            </a:r>
            <a:endParaRPr lang="es-ES" dirty="0"/>
          </a:p>
        </p:txBody>
      </p:sp>
      <p:sp>
        <p:nvSpPr>
          <p:cNvPr id="3" name="2 Marcador de contenido"/>
          <p:cNvSpPr>
            <a:spLocks noGrp="1"/>
          </p:cNvSpPr>
          <p:nvPr>
            <p:ph idx="1"/>
          </p:nvPr>
        </p:nvSpPr>
        <p:spPr/>
        <p:txBody>
          <a:bodyPr/>
          <a:lstStyle/>
          <a:p>
            <a:pPr algn="just"/>
            <a:r>
              <a:rPr lang="es-ES_tradnl" dirty="0" smtClean="0"/>
              <a:t>No sobrecargues las estanterías. Los materiales más pesados se colocarán en zonas más accesibles.</a:t>
            </a:r>
          </a:p>
          <a:p>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00707" name="Rectangle 3"/>
          <p:cNvSpPr>
            <a:spLocks noGrp="1" noRot="1" noChangeArrowheads="1"/>
          </p:cNvSpPr>
          <p:nvPr>
            <p:ph idx="1"/>
          </p:nvPr>
        </p:nvSpPr>
        <p:spPr/>
        <p:txBody>
          <a:bodyPr/>
          <a:lstStyle/>
          <a:p>
            <a:pPr algn="just" eaLnBrk="1" hangingPunct="1">
              <a:defRPr/>
            </a:pPr>
            <a:r>
              <a:rPr lang="es-ES_tradnl" u="sng" dirty="0" smtClean="0"/>
              <a:t>Carga de trabajo</a:t>
            </a:r>
            <a:r>
              <a:rPr lang="es-ES_tradnl" dirty="0" smtClean="0"/>
              <a:t>: </a:t>
            </a:r>
            <a:r>
              <a:rPr lang="es-ES_tradnl" sz="2800" dirty="0" smtClean="0"/>
              <a:t>Conjunto de requerimientos psicofísicos, a los que se encuentra sometido un trabajador a lo largo de su jornada laboral.</a:t>
            </a:r>
          </a:p>
          <a:p>
            <a:pPr lvl="1" algn="just" eaLnBrk="1" hangingPunct="1">
              <a:defRPr/>
            </a:pPr>
            <a:r>
              <a:rPr lang="es-ES_tradnl" sz="2400" dirty="0" smtClean="0"/>
              <a:t>Aspectos   contenidos en la definición</a:t>
            </a:r>
            <a:r>
              <a:rPr lang="es-ES_tradnl" dirty="0" smtClean="0"/>
              <a:t>:</a:t>
            </a:r>
          </a:p>
          <a:p>
            <a:pPr lvl="2" algn="just" eaLnBrk="1" hangingPunct="1">
              <a:defRPr/>
            </a:pPr>
            <a:r>
              <a:rPr lang="es-ES_tradnl" dirty="0" smtClean="0"/>
              <a:t>Físico: relacionado con la carga física que supone el trabajo.</a:t>
            </a:r>
          </a:p>
          <a:p>
            <a:pPr lvl="2" algn="just" eaLnBrk="1" hangingPunct="1">
              <a:defRPr/>
            </a:pPr>
            <a:r>
              <a:rPr lang="es-ES_tradnl" dirty="0" smtClean="0"/>
              <a:t>Psíquico. Relacionado con la carga mental, carga psíquica, y otros factores, relacionados con el puesto de trabajo, la persona, y la organización.</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01731" name="Rectangle 3"/>
          <p:cNvSpPr>
            <a:spLocks noGrp="1" noRot="1" noChangeArrowheads="1"/>
          </p:cNvSpPr>
          <p:nvPr>
            <p:ph idx="1"/>
          </p:nvPr>
        </p:nvSpPr>
        <p:spPr/>
        <p:txBody>
          <a:bodyPr/>
          <a:lstStyle/>
          <a:p>
            <a:pPr eaLnBrk="1" hangingPunct="1">
              <a:defRPr/>
            </a:pPr>
            <a:r>
              <a:rPr lang="es-ES_tradnl" u="sng" dirty="0" smtClean="0"/>
              <a:t>Carga Física</a:t>
            </a:r>
            <a:r>
              <a:rPr lang="es-ES_tradnl" dirty="0" smtClean="0"/>
              <a:t>.</a:t>
            </a:r>
          </a:p>
          <a:p>
            <a:pPr lvl="1" algn="just" eaLnBrk="1" hangingPunct="1">
              <a:defRPr/>
            </a:pPr>
            <a:r>
              <a:rPr lang="es-ES_tradnl" dirty="0" smtClean="0"/>
              <a:t>Cuando se desarrolla un esfuerzo físico, se desarrolla una actividad muscular, lo que provoca un gran consumo, de energía, por lo que aumenta el ritmo respiratorio y cardiaco.</a:t>
            </a:r>
          </a:p>
          <a:p>
            <a:pPr lvl="1" algn="just" eaLnBrk="1" hangingPunct="1">
              <a:defRPr/>
            </a:pPr>
            <a:r>
              <a:rPr lang="es-ES_tradnl" dirty="0" smtClean="0"/>
              <a:t>A partir de los esfuerzos respiratorios y cardiaco podemos determinar el grado de </a:t>
            </a:r>
            <a:r>
              <a:rPr lang="es-ES_tradnl" dirty="0" err="1" smtClean="0"/>
              <a:t>penosidad</a:t>
            </a:r>
            <a:r>
              <a:rPr lang="es-ES_tradnl" dirty="0" smtClean="0"/>
              <a:t> de la tarea. A mayor consumo de energía mas penosa es una tarea.</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02755" name="Rectangle 3"/>
          <p:cNvSpPr>
            <a:spLocks noGrp="1" noRot="1" noChangeArrowheads="1"/>
          </p:cNvSpPr>
          <p:nvPr>
            <p:ph idx="1"/>
          </p:nvPr>
        </p:nvSpPr>
        <p:spPr/>
        <p:txBody>
          <a:bodyPr/>
          <a:lstStyle/>
          <a:p>
            <a:pPr eaLnBrk="1" hangingPunct="1">
              <a:defRPr/>
            </a:pPr>
            <a:r>
              <a:rPr lang="es-ES_tradnl" u="sng" dirty="0" smtClean="0"/>
              <a:t>Carga Física</a:t>
            </a:r>
            <a:r>
              <a:rPr lang="es-ES_tradnl" dirty="0" smtClean="0"/>
              <a:t>.</a:t>
            </a:r>
          </a:p>
          <a:p>
            <a:pPr lvl="1" algn="just" eaLnBrk="1" hangingPunct="1">
              <a:defRPr/>
            </a:pPr>
            <a:r>
              <a:rPr lang="es-ES_tradnl" sz="2400" dirty="0" smtClean="0"/>
              <a:t>El Estudio de la carga física se basa en los topos de trabajo muscular, en concreto en el trabajo estático y en el dinámico. La carga estática se determina por las posturas, mientras que la carga dinámica, viene determinada por el esfuerzo, los desplazamientos y el manejo de cargas.</a:t>
            </a:r>
          </a:p>
          <a:p>
            <a:pPr lvl="1" eaLnBrk="1" hangingPunct="1">
              <a:defRPr/>
            </a:pPr>
            <a:r>
              <a:rPr lang="es-ES_tradnl" sz="2400" dirty="0" smtClean="0"/>
              <a:t>Clasificación de los trabajos:</a:t>
            </a:r>
          </a:p>
          <a:p>
            <a:pPr lvl="2" eaLnBrk="1" hangingPunct="1">
              <a:defRPr/>
            </a:pPr>
            <a:r>
              <a:rPr lang="es-ES_tradnl" dirty="0" smtClean="0"/>
              <a:t>Trabajo ligero: 1600 Kcal diarias.</a:t>
            </a:r>
          </a:p>
          <a:p>
            <a:pPr lvl="2" eaLnBrk="1" hangingPunct="1">
              <a:defRPr/>
            </a:pPr>
            <a:r>
              <a:rPr lang="es-ES_tradnl" dirty="0" smtClean="0"/>
              <a:t>Trabajo moderado: hasta 2000 Kcal diarias</a:t>
            </a:r>
          </a:p>
          <a:p>
            <a:pPr lvl="2" eaLnBrk="1" hangingPunct="1">
              <a:defRPr/>
            </a:pPr>
            <a:r>
              <a:rPr lang="es-ES_tradnl" dirty="0" smtClean="0"/>
              <a:t>Trabajo pesado: Mas de 2000 Kcal diarias.</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03779" name="Rectangle 3"/>
          <p:cNvSpPr>
            <a:spLocks noGrp="1" noRot="1" noChangeArrowheads="1"/>
          </p:cNvSpPr>
          <p:nvPr>
            <p:ph idx="1"/>
          </p:nvPr>
        </p:nvSpPr>
        <p:spPr/>
        <p:txBody>
          <a:bodyPr>
            <a:normAutofit lnSpcReduction="10000"/>
          </a:bodyPr>
          <a:lstStyle/>
          <a:p>
            <a:pPr marL="82296" indent="0" eaLnBrk="1" hangingPunct="1">
              <a:buNone/>
              <a:defRPr/>
            </a:pPr>
            <a:r>
              <a:rPr lang="es-ES_tradnl" u="sng" dirty="0" smtClean="0"/>
              <a:t>Carga </a:t>
            </a:r>
            <a:r>
              <a:rPr lang="es-ES_tradnl" u="sng" dirty="0" smtClean="0"/>
              <a:t>Física</a:t>
            </a:r>
            <a:r>
              <a:rPr lang="es-ES_tradnl" dirty="0"/>
              <a:t>:</a:t>
            </a:r>
            <a:endParaRPr lang="es-ES_tradnl" dirty="0" smtClean="0"/>
          </a:p>
          <a:p>
            <a:pPr algn="just" eaLnBrk="1" hangingPunct="1">
              <a:defRPr/>
            </a:pPr>
            <a:r>
              <a:rPr lang="es-ES_tradnl" u="sng" dirty="0" smtClean="0"/>
              <a:t>Carga Estática</a:t>
            </a:r>
            <a:r>
              <a:rPr lang="es-ES_tradnl" dirty="0" smtClean="0"/>
              <a:t>: </a:t>
            </a:r>
            <a:r>
              <a:rPr lang="es-ES_tradnl" sz="2400" dirty="0" smtClean="0"/>
              <a:t>Determinada por las posturas, la contracción muscular es continua y mantenida, existe un desequilibrio, entre las necesidades de irrigación del músculo y el aporte de sangre. Si la postura es muy forzada o de larga duración, se alcanza rápidamente la fatiga, caracterizada por dolores agudos que obligan a parar la tarea</a:t>
            </a:r>
            <a:r>
              <a:rPr lang="es-ES_tradnl" dirty="0" smtClean="0"/>
              <a:t>.</a:t>
            </a:r>
          </a:p>
          <a:p>
            <a:pPr algn="just" eaLnBrk="1" hangingPunct="1">
              <a:defRPr/>
            </a:pPr>
            <a:r>
              <a:rPr lang="es-ES_tradnl" u="sng" dirty="0" smtClean="0"/>
              <a:t>Carga dinámica</a:t>
            </a:r>
            <a:r>
              <a:rPr lang="es-ES_tradnl" dirty="0" smtClean="0"/>
              <a:t>: </a:t>
            </a:r>
            <a:r>
              <a:rPr lang="es-ES_tradnl" sz="2400" dirty="0" smtClean="0"/>
              <a:t>Se suceden rápidamente contracciones y relajaciones de corta duración, la fatiga tarda mas en llegar</a:t>
            </a:r>
            <a:r>
              <a:rPr lang="es-ES_tradnl" dirty="0" smtClean="0"/>
              <a:t>.</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p:txBody>
          <a:bodyPr/>
          <a:lstStyle/>
          <a:p>
            <a:pPr eaLnBrk="1" hangingPunct="1">
              <a:defRPr/>
            </a:pPr>
            <a:r>
              <a:rPr lang="es-ES_tradnl" sz="2000" dirty="0" smtClean="0"/>
              <a:t>Riesgos Generales y su Prevención.</a:t>
            </a:r>
            <a:br>
              <a:rPr lang="es-ES_tradnl" sz="2000" dirty="0" smtClean="0"/>
            </a:br>
            <a:r>
              <a:rPr lang="es-ES" sz="2000" dirty="0" smtClean="0"/>
              <a:t>Carga de trabajo, fatiga e insatisfacción laboral</a:t>
            </a:r>
            <a:endParaRPr lang="es-ES_tradnl" sz="2000" dirty="0" smtClean="0"/>
          </a:p>
        </p:txBody>
      </p:sp>
      <p:sp>
        <p:nvSpPr>
          <p:cNvPr id="204803" name="Rectangle 3"/>
          <p:cNvSpPr>
            <a:spLocks noGrp="1" noRot="1" noChangeArrowheads="1"/>
          </p:cNvSpPr>
          <p:nvPr>
            <p:ph idx="1"/>
          </p:nvPr>
        </p:nvSpPr>
        <p:spPr/>
        <p:txBody>
          <a:bodyPr/>
          <a:lstStyle/>
          <a:p>
            <a:pPr algn="just" eaLnBrk="1" hangingPunct="1">
              <a:defRPr/>
            </a:pPr>
            <a:r>
              <a:rPr lang="es-ES_tradnl" u="sng" dirty="0" smtClean="0"/>
              <a:t>Fatiga</a:t>
            </a:r>
            <a:r>
              <a:rPr lang="es-ES_tradnl" dirty="0" smtClean="0"/>
              <a:t>: Manifestación no patológica producida por la actividad laboral,  cuyos efectos desaparecen con el descanso.</a:t>
            </a:r>
          </a:p>
        </p:txBody>
      </p:sp>
      <p:graphicFrame>
        <p:nvGraphicFramePr>
          <p:cNvPr id="21506" name="Object 4"/>
          <p:cNvGraphicFramePr>
            <a:graphicFrameLocks noChangeAspect="1"/>
          </p:cNvGraphicFramePr>
          <p:nvPr/>
        </p:nvGraphicFramePr>
        <p:xfrm>
          <a:off x="1981200" y="4114800"/>
          <a:ext cx="1898650" cy="1539875"/>
        </p:xfrm>
        <a:graphic>
          <a:graphicData uri="http://schemas.openxmlformats.org/presentationml/2006/ole">
            <mc:AlternateContent xmlns:mc="http://schemas.openxmlformats.org/markup-compatibility/2006">
              <mc:Choice xmlns:v="urn:schemas-microsoft-com:vml" Requires="v">
                <p:oleObj spid="_x0000_s268335" name="Clip" r:id="rId3" imgW="1899000" imgH="1539720" progId="">
                  <p:embed/>
                </p:oleObj>
              </mc:Choice>
              <mc:Fallback>
                <p:oleObj name="Clip" r:id="rId3" imgW="1899000" imgH="15397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114800"/>
                        <a:ext cx="1898650" cy="153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Definiciones</a:t>
            </a:r>
            <a:endParaRPr lang="es-ES" dirty="0"/>
          </a:p>
        </p:txBody>
      </p:sp>
      <p:sp>
        <p:nvSpPr>
          <p:cNvPr id="3" name="2 Marcador de contenido"/>
          <p:cNvSpPr>
            <a:spLocks noGrp="1"/>
          </p:cNvSpPr>
          <p:nvPr>
            <p:ph idx="1"/>
          </p:nvPr>
        </p:nvSpPr>
        <p:spPr/>
        <p:txBody>
          <a:bodyPr/>
          <a:lstStyle/>
          <a:p>
            <a:pPr algn="just"/>
            <a:r>
              <a:rPr lang="es-ES" dirty="0" smtClean="0"/>
              <a:t>Se entiende por </a:t>
            </a:r>
            <a:r>
              <a:rPr lang="es-ES" i="1" u="sng" dirty="0" smtClean="0"/>
              <a:t>teletrabajador</a:t>
            </a:r>
            <a:r>
              <a:rPr lang="es-ES" dirty="0" smtClean="0"/>
              <a:t> toda persona que efectúa teletrabajo según la definición anterior.</a:t>
            </a:r>
          </a:p>
          <a:p>
            <a:endParaRPr lang="es-ES" dirty="0"/>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pic>
        <p:nvPicPr>
          <p:cNvPr id="187394" name="Picture 2" descr="http://www.blogeconomista.com/wp-content/uploads/2011/04/teletrabajadores.jpg">
            <a:hlinkClick r:id="rId3"/>
          </p:cNvPr>
          <p:cNvPicPr>
            <a:picLocks noChangeAspect="1" noChangeArrowheads="1"/>
          </p:cNvPicPr>
          <p:nvPr/>
        </p:nvPicPr>
        <p:blipFill>
          <a:blip r:embed="rId4" cstate="print"/>
          <a:srcRect/>
          <a:stretch>
            <a:fillRect/>
          </a:stretch>
        </p:blipFill>
        <p:spPr bwMode="auto">
          <a:xfrm>
            <a:off x="3923928" y="3861048"/>
            <a:ext cx="2553072" cy="209351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05827" name="Rectangle 3"/>
          <p:cNvSpPr>
            <a:spLocks noGrp="1" noRot="1" noChangeArrowheads="1"/>
          </p:cNvSpPr>
          <p:nvPr>
            <p:ph idx="1"/>
          </p:nvPr>
        </p:nvSpPr>
        <p:spPr/>
        <p:txBody>
          <a:bodyPr/>
          <a:lstStyle/>
          <a:p>
            <a:pPr eaLnBrk="1" hangingPunct="1">
              <a:defRPr/>
            </a:pPr>
            <a:r>
              <a:rPr lang="es-ES_tradnl" dirty="0" smtClean="0"/>
              <a:t>Posturas de trabajo</a:t>
            </a:r>
            <a:r>
              <a:rPr lang="es-ES_tradnl" dirty="0" smtClean="0"/>
              <a:t>:</a:t>
            </a:r>
          </a:p>
          <a:p>
            <a:pPr marL="82296" indent="0" eaLnBrk="1" hangingPunct="1">
              <a:buNone/>
              <a:defRPr/>
            </a:pPr>
            <a:endParaRPr lang="es-ES_tradnl" dirty="0" smtClean="0"/>
          </a:p>
          <a:p>
            <a:pPr lvl="1" algn="just" eaLnBrk="1" hangingPunct="1">
              <a:defRPr/>
            </a:pPr>
            <a:r>
              <a:rPr lang="es-ES_tradnl" sz="1800" b="1" dirty="0" smtClean="0">
                <a:latin typeface="Arial Unicode MS" pitchFamily="34" charset="-128"/>
              </a:rPr>
              <a:t>Sentado:</a:t>
            </a:r>
            <a:r>
              <a:rPr lang="es-ES_tradnl" sz="1800" dirty="0" smtClean="0">
                <a:latin typeface="Arial Unicode MS" pitchFamily="34" charset="-128"/>
              </a:rPr>
              <a:t> Es la postura de trabajo mas confortable.</a:t>
            </a:r>
          </a:p>
          <a:p>
            <a:pPr lvl="2" algn="just" eaLnBrk="1" hangingPunct="1">
              <a:defRPr/>
            </a:pPr>
            <a:r>
              <a:rPr lang="es-ES_tradnl" sz="1800" dirty="0" smtClean="0">
                <a:latin typeface="Arial Unicode MS" pitchFamily="34" charset="-128"/>
              </a:rPr>
              <a:t>Limitaciones: No es apta para la realización de esfuerzos físicos importantes, ya que no se puede aplicar toda la tensión del cuerpo. La máxima carga a manejar recomendada, es de 5 Kg.  La zona de alcance es restringida.</a:t>
            </a:r>
          </a:p>
          <a:p>
            <a:pPr lvl="2" algn="just" eaLnBrk="1" hangingPunct="1">
              <a:defRPr/>
            </a:pPr>
            <a:r>
              <a:rPr lang="es-ES_tradnl" sz="1800" dirty="0" smtClean="0">
                <a:latin typeface="Arial Unicode MS" pitchFamily="34" charset="-128"/>
              </a:rPr>
              <a:t>Hay que levantarse de vez en cuando</a:t>
            </a:r>
          </a:p>
          <a:p>
            <a:pPr lvl="1" eaLnBrk="1" hangingPunct="1">
              <a:defRPr/>
            </a:pPr>
            <a:endParaRPr lang="es-ES_tradnl" sz="2000" dirty="0" smtClean="0">
              <a:latin typeface="Arial Unicode MS" pitchFamily="34" charset="-128"/>
            </a:endParaRPr>
          </a:p>
        </p:txBody>
      </p:sp>
      <p:pic>
        <p:nvPicPr>
          <p:cNvPr id="113668" name="Picture 4"/>
          <p:cNvPicPr>
            <a:picLocks noChangeAspect="1" noChangeArrowheads="1"/>
          </p:cNvPicPr>
          <p:nvPr/>
        </p:nvPicPr>
        <p:blipFill>
          <a:blip r:embed="rId2" cstate="print"/>
          <a:srcRect/>
          <a:stretch>
            <a:fillRect/>
          </a:stretch>
        </p:blipFill>
        <p:spPr bwMode="auto">
          <a:xfrm>
            <a:off x="7668344" y="476672"/>
            <a:ext cx="1187450" cy="1455737"/>
          </a:xfrm>
          <a:prstGeom prst="rect">
            <a:avLst/>
          </a:prstGeom>
          <a:noFill/>
          <a:ln w="9525">
            <a:noFill/>
            <a:miter lim="800000"/>
            <a:headEnd/>
            <a:tailEnd/>
          </a:ln>
        </p:spPr>
      </p:pic>
      <p:pic>
        <p:nvPicPr>
          <p:cNvPr id="113670" name="Picture 10" descr="Ver imagen en tamaño completo">
            <a:hlinkClick r:id="rId3"/>
          </p:cNvPr>
          <p:cNvPicPr>
            <a:picLocks noChangeAspect="1" noChangeArrowheads="1"/>
          </p:cNvPicPr>
          <p:nvPr/>
        </p:nvPicPr>
        <p:blipFill>
          <a:blip r:embed="rId4" cstate="print"/>
          <a:srcRect/>
          <a:stretch>
            <a:fillRect/>
          </a:stretch>
        </p:blipFill>
        <p:spPr bwMode="auto">
          <a:xfrm>
            <a:off x="4355976" y="5157192"/>
            <a:ext cx="1152525" cy="1023938"/>
          </a:xfrm>
          <a:prstGeom prst="rect">
            <a:avLst/>
          </a:prstGeom>
          <a:noFill/>
          <a:ln w="9525">
            <a:noFill/>
            <a:miter lim="800000"/>
            <a:headEnd/>
            <a:tailEnd/>
          </a:ln>
        </p:spPr>
      </p:pic>
      <p:pic>
        <p:nvPicPr>
          <p:cNvPr id="7"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additive="base">
                                        <p:cTn id="7" dur="5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5827">
                                            <p:txEl>
                                              <p:pRg st="2" end="2"/>
                                            </p:txEl>
                                          </p:spTgt>
                                        </p:tgtEl>
                                        <p:attrNameLst>
                                          <p:attrName>style.visibility</p:attrName>
                                        </p:attrNameLst>
                                      </p:cBhvr>
                                      <p:to>
                                        <p:strVal val="visible"/>
                                      </p:to>
                                    </p:set>
                                    <p:anim calcmode="lin" valueType="num">
                                      <p:cBhvr additive="base">
                                        <p:cTn id="11"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8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827">
                                            <p:txEl>
                                              <p:pRg st="3" end="3"/>
                                            </p:txEl>
                                          </p:spTgt>
                                        </p:tgtEl>
                                        <p:attrNameLst>
                                          <p:attrName>style.visibility</p:attrName>
                                        </p:attrNameLst>
                                      </p:cBhvr>
                                      <p:to>
                                        <p:strVal val="visible"/>
                                      </p:to>
                                    </p:set>
                                    <p:anim calcmode="lin" valueType="num">
                                      <p:cBhvr additive="base">
                                        <p:cTn id="15" dur="500" fill="hold"/>
                                        <p:tgtEl>
                                          <p:spTgt spid="20582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82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827">
                                            <p:txEl>
                                              <p:pRg st="4" end="4"/>
                                            </p:txEl>
                                          </p:spTgt>
                                        </p:tgtEl>
                                        <p:attrNameLst>
                                          <p:attrName>style.visibility</p:attrName>
                                        </p:attrNameLst>
                                      </p:cBhvr>
                                      <p:to>
                                        <p:strVal val="visible"/>
                                      </p:to>
                                    </p:set>
                                    <p:anim calcmode="lin" valueType="num">
                                      <p:cBhvr additive="base">
                                        <p:cTn id="19" dur="500" fill="hold"/>
                                        <p:tgtEl>
                                          <p:spTgt spid="2058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8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a:xfrm>
            <a:off x="1115616" y="188913"/>
            <a:ext cx="5688409" cy="1431925"/>
          </a:xfrm>
        </p:spPr>
        <p:txBody>
          <a:bodyPr/>
          <a:lstStyle/>
          <a:p>
            <a:pPr eaLnBrk="1" hangingPunct="1">
              <a:defRPr/>
            </a:pPr>
            <a:r>
              <a:rPr lang="es-ES" sz="2000" dirty="0" smtClean="0"/>
              <a:t>Carga de trabajo, fatiga e insatisfacción laboral</a:t>
            </a:r>
            <a:endParaRPr lang="es-ES_tradnl" sz="2000" dirty="0" smtClean="0"/>
          </a:p>
        </p:txBody>
      </p:sp>
      <p:sp>
        <p:nvSpPr>
          <p:cNvPr id="208899" name="Rectangle 3"/>
          <p:cNvSpPr>
            <a:spLocks noGrp="1" noRot="1" noChangeArrowheads="1"/>
          </p:cNvSpPr>
          <p:nvPr>
            <p:ph idx="1"/>
          </p:nvPr>
        </p:nvSpPr>
        <p:spPr>
          <a:xfrm>
            <a:off x="990600" y="1600200"/>
            <a:ext cx="7772400" cy="4343400"/>
          </a:xfrm>
        </p:spPr>
        <p:txBody>
          <a:bodyPr/>
          <a:lstStyle/>
          <a:p>
            <a:pPr eaLnBrk="1" hangingPunct="1">
              <a:defRPr/>
            </a:pPr>
            <a:r>
              <a:rPr lang="es-ES_tradnl" dirty="0" smtClean="0"/>
              <a:t>Manipulación de cargas:</a:t>
            </a:r>
          </a:p>
          <a:p>
            <a:pPr lvl="1" algn="just" eaLnBrk="1" hangingPunct="1">
              <a:defRPr/>
            </a:pPr>
            <a:r>
              <a:rPr lang="es-ES_tradnl" sz="1800" dirty="0" smtClean="0"/>
              <a:t>Una manipulación inadecuada de las cargas puede dar lugar a numerosa lesiones que afectan, fundamentalmente a la columna vertebral y a los músculos próximos. Para prevenirlas es necesario seguir las recomendaciones siguientes :</a:t>
            </a:r>
          </a:p>
          <a:p>
            <a:pPr lvl="2" algn="just" eaLnBrk="1" hangingPunct="1">
              <a:defRPr/>
            </a:pPr>
            <a:r>
              <a:rPr lang="es-ES_tradnl" sz="1800" dirty="0" smtClean="0"/>
              <a:t>Siempre que le sea posible, para el levantamiento y transporte de cargas, utilice los medios mecánicos disponibles.</a:t>
            </a:r>
          </a:p>
          <a:p>
            <a:pPr lvl="2" algn="just" eaLnBrk="1" hangingPunct="1">
              <a:defRPr/>
            </a:pPr>
            <a:r>
              <a:rPr lang="es-ES_tradnl" sz="1800" dirty="0" smtClean="0"/>
              <a:t>Aproxímese a la carga de modo que el centro de gravedad de esta quede lo mas próximo al centro de gravedad de su cuerpo. De esta manera conseguirá una adecuada posición de equilibrio. Tenga los pies separados y uno ligeramente adelantado respecto del otro.</a:t>
            </a:r>
          </a:p>
          <a:p>
            <a:pPr lvl="2" algn="just" eaLnBrk="1" hangingPunct="1">
              <a:defRPr/>
            </a:pPr>
            <a:r>
              <a:rPr lang="es-ES_tradnl" sz="1800" dirty="0" smtClean="0"/>
              <a:t>No efectúe movimientos de giro del tronco, gire todo </a:t>
            </a:r>
            <a:r>
              <a:rPr lang="es-ES_tradnl" sz="1800" dirty="0" err="1" smtClean="0"/>
              <a:t>vd.</a:t>
            </a:r>
            <a:r>
              <a:rPr lang="es-ES_tradnl" sz="1800" dirty="0" smtClean="0"/>
              <a:t> o reorganice la secuencia de movimientos para no efectuar este tipo de movimientos.</a:t>
            </a:r>
          </a:p>
        </p:txBody>
      </p:sp>
      <p:pic>
        <p:nvPicPr>
          <p:cNvPr id="208900" name="Picture 4"/>
          <p:cNvPicPr>
            <a:picLocks noChangeAspect="1" noChangeArrowheads="1"/>
          </p:cNvPicPr>
          <p:nvPr/>
        </p:nvPicPr>
        <p:blipFill>
          <a:blip r:embed="rId2" cstate="print"/>
          <a:srcRect/>
          <a:stretch>
            <a:fillRect/>
          </a:stretch>
        </p:blipFill>
        <p:spPr bwMode="auto">
          <a:xfrm>
            <a:off x="6858000" y="115888"/>
            <a:ext cx="2286000" cy="1539875"/>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8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8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88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88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88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8900"/>
                                        </p:tgtEl>
                                        <p:attrNameLst>
                                          <p:attrName>style.visibility</p:attrName>
                                        </p:attrNameLst>
                                      </p:cBhvr>
                                      <p:to>
                                        <p:strVal val="visible"/>
                                      </p:to>
                                    </p:set>
                                    <p:anim calcmode="lin" valueType="num">
                                      <p:cBhvr additive="base">
                                        <p:cTn id="19" dur="500" fill="hold"/>
                                        <p:tgtEl>
                                          <p:spTgt spid="208900"/>
                                        </p:tgtEl>
                                        <p:attrNameLst>
                                          <p:attrName>ppt_x</p:attrName>
                                        </p:attrNameLst>
                                      </p:cBhvr>
                                      <p:tavLst>
                                        <p:tav tm="0">
                                          <p:val>
                                            <p:strVal val="0-#ppt_w/2"/>
                                          </p:val>
                                        </p:tav>
                                        <p:tav tm="100000">
                                          <p:val>
                                            <p:strVal val="#ppt_x"/>
                                          </p:val>
                                        </p:tav>
                                      </p:tavLst>
                                    </p:anim>
                                    <p:anim calcmode="lin" valueType="num">
                                      <p:cBhvr additive="base">
                                        <p:cTn id="20" dur="500" fill="hold"/>
                                        <p:tgtEl>
                                          <p:spTgt spid="208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07875" name="Rectangle 3"/>
          <p:cNvSpPr>
            <a:spLocks noGrp="1" noRot="1" noChangeArrowheads="1"/>
          </p:cNvSpPr>
          <p:nvPr>
            <p:ph idx="1"/>
          </p:nvPr>
        </p:nvSpPr>
        <p:spPr/>
        <p:txBody>
          <a:bodyPr/>
          <a:lstStyle/>
          <a:p>
            <a:pPr eaLnBrk="1" hangingPunct="1">
              <a:defRPr/>
            </a:pPr>
            <a:r>
              <a:rPr lang="es-ES_tradnl" dirty="0" smtClean="0"/>
              <a:t>Plano de trabajo:</a:t>
            </a:r>
          </a:p>
          <a:p>
            <a:pPr lvl="1" algn="just" eaLnBrk="1" hangingPunct="1">
              <a:defRPr/>
            </a:pPr>
            <a:r>
              <a:rPr lang="es-ES_tradnl" sz="2400" dirty="0" smtClean="0"/>
              <a:t>Es la zona donde desarrollamos el trabajo, su altura debe ser variable en función del tipo de actividad.</a:t>
            </a:r>
          </a:p>
          <a:p>
            <a:pPr lvl="2" algn="just" eaLnBrk="1" hangingPunct="1">
              <a:defRPr/>
            </a:pPr>
            <a:r>
              <a:rPr lang="es-ES_tradnl" sz="2000" dirty="0" smtClean="0"/>
              <a:t>Trabajos de precisión: altura del plano por encima del nivel del codo, a unos 20 centímetros del los ojos.</a:t>
            </a:r>
          </a:p>
          <a:p>
            <a:pPr lvl="2" algn="just" eaLnBrk="1" hangingPunct="1">
              <a:defRPr/>
            </a:pPr>
            <a:r>
              <a:rPr lang="es-ES_tradnl" sz="2000" dirty="0" smtClean="0"/>
              <a:t>Manejo de objetos pequeños, escribiendo en un teclado; plano de trabajo a la altura del codo.</a:t>
            </a:r>
          </a:p>
          <a:p>
            <a:pPr lvl="2" algn="just" eaLnBrk="1" hangingPunct="1">
              <a:defRPr/>
            </a:pPr>
            <a:r>
              <a:rPr lang="es-ES_tradnl" sz="2000" dirty="0" smtClean="0"/>
              <a:t>Manejo de objetos voluminosos: Plano de trabajo por debajo de la altura del codo.</a:t>
            </a:r>
          </a:p>
          <a:p>
            <a:pPr lvl="2" eaLnBrk="1" hangingPunct="1">
              <a:defRPr/>
            </a:pPr>
            <a:endParaRPr lang="es-ES_tradnl" sz="2000" dirty="0" smtClean="0"/>
          </a:p>
        </p:txBody>
      </p:sp>
      <p:pic>
        <p:nvPicPr>
          <p:cNvPr id="115716" name="Picture 4"/>
          <p:cNvPicPr>
            <a:picLocks noChangeAspect="1" noChangeArrowheads="1"/>
          </p:cNvPicPr>
          <p:nvPr/>
        </p:nvPicPr>
        <p:blipFill>
          <a:blip r:embed="rId2" cstate="print"/>
          <a:srcRect/>
          <a:stretch>
            <a:fillRect/>
          </a:stretch>
        </p:blipFill>
        <p:spPr bwMode="auto">
          <a:xfrm>
            <a:off x="6516688" y="5013325"/>
            <a:ext cx="1828800" cy="1800225"/>
          </a:xfrm>
          <a:prstGeom prst="rect">
            <a:avLst/>
          </a:prstGeom>
          <a:noFill/>
          <a:ln w="9525">
            <a:noFill/>
            <a:miter lim="800000"/>
            <a:headEnd/>
            <a:tailEnd/>
          </a:ln>
        </p:spPr>
      </p:pic>
      <p:pic>
        <p:nvPicPr>
          <p:cNvPr id="115717" name="Picture 6" descr="Ver imagen en tamaño completo">
            <a:hlinkClick r:id="rId3"/>
          </p:cNvPr>
          <p:cNvPicPr>
            <a:picLocks noChangeAspect="1" noChangeArrowheads="1"/>
          </p:cNvPicPr>
          <p:nvPr/>
        </p:nvPicPr>
        <p:blipFill>
          <a:blip r:embed="rId4" cstate="print"/>
          <a:srcRect/>
          <a:stretch>
            <a:fillRect/>
          </a:stretch>
        </p:blipFill>
        <p:spPr bwMode="auto">
          <a:xfrm>
            <a:off x="2555776" y="5085184"/>
            <a:ext cx="1133475" cy="762000"/>
          </a:xfrm>
          <a:prstGeom prst="rect">
            <a:avLst/>
          </a:prstGeom>
          <a:noFill/>
          <a:ln w="9525">
            <a:noFill/>
            <a:miter lim="800000"/>
            <a:headEnd/>
            <a:tailEnd/>
          </a:ln>
        </p:spPr>
      </p:pic>
      <p:pic>
        <p:nvPicPr>
          <p:cNvPr id="115718" name="Picture 7" descr="Ver imagen en tamaño completo">
            <a:hlinkClick r:id="rId5"/>
          </p:cNvPr>
          <p:cNvPicPr>
            <a:picLocks noChangeAspect="1" noChangeArrowheads="1"/>
          </p:cNvPicPr>
          <p:nvPr/>
        </p:nvPicPr>
        <p:blipFill>
          <a:blip r:embed="rId6" cstate="print"/>
          <a:srcRect/>
          <a:stretch>
            <a:fillRect/>
          </a:stretch>
        </p:blipFill>
        <p:spPr bwMode="auto">
          <a:xfrm>
            <a:off x="4716016" y="4941168"/>
            <a:ext cx="1152525" cy="1023938"/>
          </a:xfrm>
          <a:prstGeom prst="rect">
            <a:avLst/>
          </a:prstGeom>
          <a:noFill/>
          <a:ln w="9525">
            <a:noFill/>
            <a:miter lim="800000"/>
            <a:headEnd/>
            <a:tailEnd/>
          </a:ln>
        </p:spPr>
      </p:pic>
      <p:pic>
        <p:nvPicPr>
          <p:cNvPr id="7" name="Picture 9" descr="Color"/>
          <p:cNvPicPr>
            <a:picLocks noChangeAspect="1" noChangeArrowheads="1"/>
          </p:cNvPicPr>
          <p:nvPr/>
        </p:nvPicPr>
        <p:blipFill>
          <a:blip r:embed="rId7"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09923" name="Rectangle 3"/>
          <p:cNvSpPr>
            <a:spLocks noGrp="1" noRot="1" noChangeArrowheads="1"/>
          </p:cNvSpPr>
          <p:nvPr>
            <p:ph idx="1"/>
          </p:nvPr>
        </p:nvSpPr>
        <p:spPr>
          <a:xfrm>
            <a:off x="990600" y="1600200"/>
            <a:ext cx="7772400" cy="4343400"/>
          </a:xfrm>
        </p:spPr>
        <p:txBody>
          <a:bodyPr/>
          <a:lstStyle/>
          <a:p>
            <a:pPr eaLnBrk="1" hangingPunct="1">
              <a:defRPr/>
            </a:pPr>
            <a:r>
              <a:rPr lang="es-ES_tradnl" dirty="0" smtClean="0"/>
              <a:t>Manipulación de cargas:</a:t>
            </a:r>
          </a:p>
          <a:p>
            <a:pPr lvl="2" algn="just" eaLnBrk="1" hangingPunct="1">
              <a:defRPr/>
            </a:pPr>
            <a:r>
              <a:rPr lang="es-ES_tradnl" dirty="0" smtClean="0"/>
              <a:t>Agarre fuertemente la carga utilizando las palmas de las manos y los dedos. Mantenga los brazos pegados al cuerpo, para que este sea el que soporte el peso.</a:t>
            </a:r>
          </a:p>
          <a:p>
            <a:pPr lvl="2" algn="just" eaLnBrk="1" hangingPunct="1">
              <a:defRPr/>
            </a:pPr>
            <a:r>
              <a:rPr lang="es-ES_tradnl" dirty="0" smtClean="0"/>
              <a:t>Mantenga la espalda recta, para ello le ayudará el tener “metidos” los riñones hacia el interior del cuerpo y cabeza “ligeramente” bajada. Adoptando esta postura la presión ejercida sobre la columna se reparte por toda la superficie de los discos vertebrales.</a:t>
            </a:r>
          </a:p>
        </p:txBody>
      </p:sp>
      <p:graphicFrame>
        <p:nvGraphicFramePr>
          <p:cNvPr id="22530" name="Object 4"/>
          <p:cNvGraphicFramePr>
            <a:graphicFrameLocks noChangeAspect="1"/>
          </p:cNvGraphicFramePr>
          <p:nvPr/>
        </p:nvGraphicFramePr>
        <p:xfrm>
          <a:off x="323850" y="3429000"/>
          <a:ext cx="1447800" cy="1231900"/>
        </p:xfrm>
        <a:graphic>
          <a:graphicData uri="http://schemas.openxmlformats.org/presentationml/2006/ole">
            <mc:AlternateContent xmlns:mc="http://schemas.openxmlformats.org/markup-compatibility/2006">
              <mc:Choice xmlns:v="urn:schemas-microsoft-com:vml" Requires="v">
                <p:oleObj spid="_x0000_s269404" name="Fotografía de Photo Editor" r:id="rId3" imgW="2339048" imgH="1988992" progId="">
                  <p:embed/>
                </p:oleObj>
              </mc:Choice>
              <mc:Fallback>
                <p:oleObj name="Fotografía de Photo Editor" r:id="rId3" imgW="2339048" imgH="1988992"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429000"/>
                        <a:ext cx="1447800"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5"/>
          <p:cNvGraphicFramePr>
            <a:graphicFrameLocks noChangeAspect="1"/>
          </p:cNvGraphicFramePr>
          <p:nvPr/>
        </p:nvGraphicFramePr>
        <p:xfrm>
          <a:off x="250825" y="5084763"/>
          <a:ext cx="1646238" cy="1314450"/>
        </p:xfrm>
        <a:graphic>
          <a:graphicData uri="http://schemas.openxmlformats.org/presentationml/2006/ole">
            <mc:AlternateContent xmlns:mc="http://schemas.openxmlformats.org/markup-compatibility/2006">
              <mc:Choice xmlns:v="urn:schemas-microsoft-com:vml" Requires="v">
                <p:oleObj spid="_x0000_s269405" name="Fotografía de Photo Editor" r:id="rId5" imgW="2644369" imgH="2110476" progId="">
                  <p:embed/>
                </p:oleObj>
              </mc:Choice>
              <mc:Fallback>
                <p:oleObj name="Fotografía de Photo Editor" r:id="rId5" imgW="2644369" imgH="2110476"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084763"/>
                        <a:ext cx="1646238"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9" descr="Color"/>
          <p:cNvPicPr>
            <a:picLocks noChangeAspect="1" noChangeArrowheads="1"/>
          </p:cNvPicPr>
          <p:nvPr/>
        </p:nvPicPr>
        <p:blipFill>
          <a:blip r:embed="rId7"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10947" name="Rectangle 3"/>
          <p:cNvSpPr>
            <a:spLocks noGrp="1" noRot="1" noChangeArrowheads="1"/>
          </p:cNvSpPr>
          <p:nvPr>
            <p:ph idx="1"/>
          </p:nvPr>
        </p:nvSpPr>
        <p:spPr>
          <a:xfrm>
            <a:off x="990600" y="1600200"/>
            <a:ext cx="7772400" cy="4343400"/>
          </a:xfrm>
        </p:spPr>
        <p:txBody>
          <a:bodyPr>
            <a:normAutofit fontScale="92500" lnSpcReduction="20000"/>
          </a:bodyPr>
          <a:lstStyle/>
          <a:p>
            <a:pPr eaLnBrk="1" hangingPunct="1">
              <a:lnSpc>
                <a:spcPct val="90000"/>
              </a:lnSpc>
              <a:buNone/>
              <a:defRPr/>
            </a:pPr>
            <a:r>
              <a:rPr lang="es-ES_tradnl" dirty="0" smtClean="0"/>
              <a:t>Manipulación de cargas:</a:t>
            </a:r>
          </a:p>
          <a:p>
            <a:pPr eaLnBrk="1" hangingPunct="1">
              <a:lnSpc>
                <a:spcPct val="90000"/>
              </a:lnSpc>
              <a:defRPr/>
            </a:pPr>
            <a:endParaRPr lang="es-ES_tradnl" sz="1600" dirty="0" smtClean="0"/>
          </a:p>
          <a:p>
            <a:pPr eaLnBrk="1" hangingPunct="1">
              <a:lnSpc>
                <a:spcPct val="90000"/>
              </a:lnSpc>
              <a:defRPr/>
            </a:pPr>
            <a:endParaRPr lang="es-ES_tradnl" sz="1600" dirty="0" smtClean="0"/>
          </a:p>
          <a:p>
            <a:pPr lvl="3" eaLnBrk="1" hangingPunct="1">
              <a:lnSpc>
                <a:spcPct val="90000"/>
              </a:lnSpc>
              <a:defRPr/>
            </a:pPr>
            <a:r>
              <a:rPr lang="es-ES_tradnl" sz="1800" dirty="0" smtClean="0"/>
              <a:t>Pesos teóricos recomendados:</a:t>
            </a:r>
          </a:p>
          <a:p>
            <a:pPr algn="ctr" eaLnBrk="1" hangingPunct="1">
              <a:lnSpc>
                <a:spcPct val="90000"/>
              </a:lnSpc>
              <a:defRPr/>
            </a:pPr>
            <a:endParaRPr lang="es-ES_tradnl" sz="18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just" eaLnBrk="1" hangingPunct="1">
              <a:lnSpc>
                <a:spcPct val="90000"/>
              </a:lnSpc>
              <a:defRPr/>
            </a:pPr>
            <a:r>
              <a:rPr lang="es-ES_tradnl" sz="1800" dirty="0" smtClean="0"/>
              <a:t>Hay factores correctores  que ha de calcular el ergónomo.</a:t>
            </a:r>
          </a:p>
          <a:p>
            <a:pPr algn="just" eaLnBrk="1" hangingPunct="1">
              <a:lnSpc>
                <a:spcPct val="90000"/>
              </a:lnSpc>
              <a:defRPr/>
            </a:pPr>
            <a:r>
              <a:rPr lang="es-ES_tradnl" sz="1800" dirty="0" smtClean="0"/>
              <a:t>En cargas menores de 3 Kilos, si hay movimientos repetitivos, hay que hacer estudios detallados</a:t>
            </a:r>
          </a:p>
          <a:p>
            <a:pPr algn="just" eaLnBrk="1" hangingPunct="1">
              <a:lnSpc>
                <a:spcPct val="90000"/>
              </a:lnSpc>
              <a:defRPr/>
            </a:pPr>
            <a:endParaRPr lang="es-ES_tradnl" sz="1800" dirty="0" smtClean="0"/>
          </a:p>
          <a:p>
            <a:pPr algn="just" eaLnBrk="1" hangingPunct="1">
              <a:lnSpc>
                <a:spcPct val="90000"/>
              </a:lnSpc>
              <a:defRPr/>
            </a:pPr>
            <a:r>
              <a:rPr lang="es-ES_tradnl" sz="1400" dirty="0" smtClean="0"/>
              <a:t>En el trabajo de oficina a veces se trasladan expedientes, cajas de papel de fotocopiadora, un mal movimiento con una carga pude producir lesiones.</a:t>
            </a:r>
          </a:p>
        </p:txBody>
      </p:sp>
      <p:pic>
        <p:nvPicPr>
          <p:cNvPr id="117764" name="Picture 4"/>
          <p:cNvPicPr>
            <a:picLocks noChangeAspect="1" noChangeArrowheads="1"/>
          </p:cNvPicPr>
          <p:nvPr/>
        </p:nvPicPr>
        <p:blipFill>
          <a:blip r:embed="rId2" cstate="print"/>
          <a:srcRect/>
          <a:stretch>
            <a:fillRect/>
          </a:stretch>
        </p:blipFill>
        <p:spPr bwMode="auto">
          <a:xfrm>
            <a:off x="6156176" y="1268760"/>
            <a:ext cx="2362200" cy="3352800"/>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endParaRPr lang="es-ES_tradnl" sz="2000" dirty="0" smtClean="0"/>
          </a:p>
        </p:txBody>
      </p:sp>
      <p:sp>
        <p:nvSpPr>
          <p:cNvPr id="211971" name="Rectangle 3"/>
          <p:cNvSpPr>
            <a:spLocks noGrp="1" noRot="1" noChangeArrowheads="1"/>
          </p:cNvSpPr>
          <p:nvPr>
            <p:ph idx="1"/>
          </p:nvPr>
        </p:nvSpPr>
        <p:spPr>
          <a:xfrm>
            <a:off x="990600" y="1600200"/>
            <a:ext cx="7772400" cy="4343400"/>
          </a:xfrm>
        </p:spPr>
        <p:txBody>
          <a:bodyPr/>
          <a:lstStyle/>
          <a:p>
            <a:pPr eaLnBrk="1" hangingPunct="1">
              <a:defRPr/>
            </a:pPr>
            <a:r>
              <a:rPr lang="es-ES_tradnl" dirty="0" smtClean="0"/>
              <a:t>Manipulación de cargas:</a:t>
            </a:r>
          </a:p>
          <a:p>
            <a:pPr lvl="1" algn="just" eaLnBrk="1" hangingPunct="1">
              <a:defRPr/>
            </a:pPr>
            <a:r>
              <a:rPr lang="es-ES_tradnl" sz="1400" dirty="0" smtClean="0"/>
              <a:t>Observe e inspeccione la carga antes de manipularla.</a:t>
            </a:r>
          </a:p>
          <a:p>
            <a:pPr lvl="1" algn="just" eaLnBrk="1" hangingPunct="1">
              <a:defRPr/>
            </a:pPr>
            <a:r>
              <a:rPr lang="es-ES_tradnl" sz="1400" dirty="0" smtClean="0"/>
              <a:t>Levante las cargas utilizando la musculatura de las piernas y no con la espalda.</a:t>
            </a:r>
          </a:p>
          <a:p>
            <a:pPr lvl="1" algn="just" eaLnBrk="1" hangingPunct="1">
              <a:defRPr/>
            </a:pPr>
            <a:r>
              <a:rPr lang="es-ES_tradnl" sz="1400" dirty="0" smtClean="0"/>
              <a:t>Para alcanzar objetos distantes levántese y aproxímese a ellos en lugar de adoptar posturas forzadas para cogerlos.</a:t>
            </a:r>
          </a:p>
          <a:p>
            <a:pPr lvl="1" algn="just" eaLnBrk="1" hangingPunct="1">
              <a:defRPr/>
            </a:pPr>
            <a:r>
              <a:rPr lang="es-ES_tradnl" sz="1400" dirty="0" smtClean="0"/>
              <a:t>Evite torcer la espalda con la carga levantada, efectúe el giro mediante pequeños pasos.</a:t>
            </a:r>
          </a:p>
          <a:p>
            <a:pPr lvl="1" algn="just" eaLnBrk="1" hangingPunct="1">
              <a:defRPr/>
            </a:pPr>
            <a:r>
              <a:rPr lang="es-ES_tradnl" sz="1400" dirty="0" smtClean="0"/>
              <a:t>Mantenga la carga ajustada al cuerpo.</a:t>
            </a:r>
          </a:p>
          <a:p>
            <a:pPr lvl="1" algn="just" eaLnBrk="1" hangingPunct="1">
              <a:defRPr/>
            </a:pPr>
            <a:r>
              <a:rPr lang="es-ES_tradnl" sz="1400" dirty="0" smtClean="0"/>
              <a:t>En el descenso de una carga, aproveche su tendencia a la caída. No la levante, limítese a frenar la caída.</a:t>
            </a:r>
          </a:p>
          <a:p>
            <a:pPr lvl="1" algn="just" eaLnBrk="1" hangingPunct="1">
              <a:defRPr/>
            </a:pPr>
            <a:r>
              <a:rPr lang="es-ES_tradnl" sz="1400" dirty="0" smtClean="0"/>
              <a:t>Para acceder a los niveles superiores de las estanterías o archivadores, utilice escaleras manuales o los medios adecuados y seguros para tal fin. No realice “</a:t>
            </a:r>
            <a:r>
              <a:rPr lang="es-ES_tradnl" sz="1400" dirty="0" err="1" smtClean="0"/>
              <a:t>trepamientos</a:t>
            </a:r>
            <a:r>
              <a:rPr lang="es-ES_tradnl" sz="1400" dirty="0" smtClean="0"/>
              <a:t>” por los estantes , gire todo el cuerpo para archivar o extraer incluso arriba de la escalera.</a:t>
            </a:r>
          </a:p>
          <a:p>
            <a:pPr lvl="1" algn="just" eaLnBrk="1" hangingPunct="1">
              <a:defRPr/>
            </a:pPr>
            <a:r>
              <a:rPr lang="es-ES_tradnl" sz="1400" dirty="0" smtClean="0"/>
              <a:t>Es mejor para </a:t>
            </a:r>
            <a:r>
              <a:rPr lang="es-ES_tradnl" sz="1400" dirty="0" err="1" smtClean="0"/>
              <a:t>preveer</a:t>
            </a:r>
            <a:r>
              <a:rPr lang="es-ES_tradnl" sz="1400" dirty="0" smtClean="0"/>
              <a:t> lesiones dorso lumbares, que los expedientes o material mas voluminoso, se archive en los estantes que se encuentran a la altura del codo…</a:t>
            </a:r>
          </a:p>
          <a:p>
            <a:pPr lvl="1" algn="just" eaLnBrk="1" hangingPunct="1">
              <a:defRPr/>
            </a:pPr>
            <a:r>
              <a:rPr lang="es-ES_tradnl" sz="1400" dirty="0" smtClean="0"/>
              <a:t>No levante cargas por encima de la línea de los hombros.</a:t>
            </a:r>
          </a:p>
          <a:p>
            <a:pPr eaLnBrk="1" hangingPunct="1">
              <a:defRPr/>
            </a:pPr>
            <a:endParaRPr lang="es-ES_tradnl" sz="1400" dirty="0" smtClean="0"/>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p:txBody>
      </p:sp>
      <p:pic>
        <p:nvPicPr>
          <p:cNvPr id="118788" name="Picture 5" descr="359808368"/>
          <p:cNvPicPr>
            <a:picLocks noChangeAspect="1" noChangeArrowheads="1"/>
          </p:cNvPicPr>
          <p:nvPr/>
        </p:nvPicPr>
        <p:blipFill>
          <a:blip r:embed="rId2" cstate="print"/>
          <a:srcRect/>
          <a:stretch>
            <a:fillRect/>
          </a:stretch>
        </p:blipFill>
        <p:spPr bwMode="auto">
          <a:xfrm>
            <a:off x="468313" y="4292600"/>
            <a:ext cx="519112" cy="1152525"/>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br>
              <a:rPr lang="es-ES" sz="2000" dirty="0" smtClean="0"/>
            </a:br>
            <a:r>
              <a:rPr lang="es-ES" sz="2000" dirty="0" smtClean="0"/>
              <a:t>Factores psicosociales.</a:t>
            </a:r>
            <a:endParaRPr lang="es-ES_tradnl" sz="2000" dirty="0" smtClean="0"/>
          </a:p>
        </p:txBody>
      </p:sp>
      <p:sp>
        <p:nvSpPr>
          <p:cNvPr id="212995" name="Rectangle 3"/>
          <p:cNvSpPr>
            <a:spLocks noGrp="1" noRot="1" noChangeArrowheads="1"/>
          </p:cNvSpPr>
          <p:nvPr>
            <p:ph idx="1"/>
          </p:nvPr>
        </p:nvSpPr>
        <p:spPr>
          <a:xfrm>
            <a:off x="990600" y="1600200"/>
            <a:ext cx="7772400" cy="4343400"/>
          </a:xfrm>
        </p:spPr>
        <p:txBody>
          <a:bodyPr>
            <a:normAutofit lnSpcReduction="10000"/>
          </a:bodyPr>
          <a:lstStyle/>
          <a:p>
            <a:pPr eaLnBrk="1" hangingPunct="1">
              <a:lnSpc>
                <a:spcPct val="90000"/>
              </a:lnSpc>
              <a:buNone/>
              <a:defRPr/>
            </a:pPr>
            <a:r>
              <a:rPr lang="es-ES_tradnl" dirty="0" smtClean="0">
                <a:latin typeface="Arial Unicode MS" pitchFamily="34" charset="-128"/>
              </a:rPr>
              <a:t>Factores Psicosociales.</a:t>
            </a:r>
          </a:p>
          <a:p>
            <a:pPr eaLnBrk="1" hangingPunct="1">
              <a:lnSpc>
                <a:spcPct val="90000"/>
              </a:lnSpc>
              <a:buNone/>
              <a:defRPr/>
            </a:pPr>
            <a:endParaRPr lang="es-ES_tradnl" dirty="0" smtClean="0">
              <a:latin typeface="Arial Unicode MS" pitchFamily="34" charset="-128"/>
            </a:endParaRPr>
          </a:p>
          <a:p>
            <a:pPr algn="just" eaLnBrk="1" hangingPunct="1">
              <a:lnSpc>
                <a:spcPct val="90000"/>
              </a:lnSpc>
              <a:defRPr/>
            </a:pPr>
            <a:r>
              <a:rPr lang="es-ES_tradnl" sz="2400" dirty="0" smtClean="0">
                <a:solidFill>
                  <a:srgbClr val="FF0000"/>
                </a:solidFill>
                <a:latin typeface="Arial Unicode MS" pitchFamily="34" charset="-128"/>
              </a:rPr>
              <a:t>REDEFINIR La </a:t>
            </a:r>
            <a:r>
              <a:rPr lang="es-ES_tradnl" sz="2400" dirty="0" smtClean="0">
                <a:solidFill>
                  <a:srgbClr val="FF0000"/>
                </a:solidFill>
                <a:latin typeface="Arial Unicode MS" pitchFamily="34" charset="-128"/>
              </a:rPr>
              <a:t>evolución de los procesos industriales, ha propiciado la aparición de nuevos riesgos en el ámbito laboral. Estos se basan en los factores que determina el entorno del puesto de trabajo desde un punto de vista </a:t>
            </a:r>
            <a:r>
              <a:rPr lang="es-ES_tradnl" sz="2400" dirty="0" err="1" smtClean="0">
                <a:solidFill>
                  <a:srgbClr val="FF0000"/>
                </a:solidFill>
                <a:latin typeface="Arial Unicode MS" pitchFamily="34" charset="-128"/>
              </a:rPr>
              <a:t>adecuacional</a:t>
            </a:r>
            <a:r>
              <a:rPr lang="es-ES_tradnl" sz="2400" dirty="0" smtClean="0">
                <a:solidFill>
                  <a:srgbClr val="FF0000"/>
                </a:solidFill>
                <a:latin typeface="Arial Unicode MS" pitchFamily="34" charset="-128"/>
              </a:rPr>
              <a:t>, social y psicológico. De las relaciones que se establezcan con el entorno organizacional ( trabajo, estructura de la empresa, relaciones sociales, etc..) y de las características individuales de las personas ( personalidad, aptitudes, etc.) es de donde se derivan los factores de riesgo psicosocial.</a:t>
            </a:r>
          </a:p>
          <a:p>
            <a:pPr algn="ctr" eaLnBrk="1" hangingPunct="1">
              <a:lnSpc>
                <a:spcPct val="90000"/>
              </a:lnSpc>
              <a:defRPr/>
            </a:pPr>
            <a:endParaRPr lang="es-ES_tradnl" sz="2400" dirty="0" smtClean="0">
              <a:latin typeface="Arial Unicode MS" pitchFamily="34" charset="-128"/>
            </a:endParaRPr>
          </a:p>
          <a:p>
            <a:pPr algn="ctr" eaLnBrk="1" hangingPunct="1">
              <a:lnSpc>
                <a:spcPct val="90000"/>
              </a:lnSpc>
              <a:defRPr/>
            </a:pPr>
            <a:endParaRPr lang="es-ES_tradnl" sz="1600" dirty="0" smtClean="0">
              <a:latin typeface="Arial Unicode MS" pitchFamily="34" charset="-128"/>
            </a:endParaRPr>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additive="base">
                                        <p:cTn id="7" dur="500" fill="hold"/>
                                        <p:tgtEl>
                                          <p:spTgt spid="212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2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2995">
                                            <p:txEl>
                                              <p:pRg st="2" end="2"/>
                                            </p:txEl>
                                          </p:spTgt>
                                        </p:tgtEl>
                                        <p:attrNameLst>
                                          <p:attrName>style.visibility</p:attrName>
                                        </p:attrNameLst>
                                      </p:cBhvr>
                                      <p:to>
                                        <p:strVal val="visible"/>
                                      </p:to>
                                    </p:set>
                                    <p:anim calcmode="lin" valueType="num">
                                      <p:cBhvr additive="base">
                                        <p:cTn id="13" dur="500" fill="hold"/>
                                        <p:tgtEl>
                                          <p:spTgt spid="21299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29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br>
              <a:rPr lang="es-ES" sz="2000" dirty="0" smtClean="0"/>
            </a:br>
            <a:r>
              <a:rPr lang="es-ES" sz="2000" dirty="0" smtClean="0"/>
              <a:t>Factores psicosociales.</a:t>
            </a:r>
            <a:endParaRPr lang="es-ES_tradnl" sz="2000" dirty="0" smtClean="0"/>
          </a:p>
        </p:txBody>
      </p:sp>
      <p:sp>
        <p:nvSpPr>
          <p:cNvPr id="214019" name="Rectangle 3"/>
          <p:cNvSpPr>
            <a:spLocks noGrp="1" noRot="1" noChangeArrowheads="1"/>
          </p:cNvSpPr>
          <p:nvPr>
            <p:ph idx="1"/>
          </p:nvPr>
        </p:nvSpPr>
        <p:spPr>
          <a:xfrm>
            <a:off x="990600" y="1600200"/>
            <a:ext cx="7772400" cy="4343400"/>
          </a:xfrm>
        </p:spPr>
        <p:txBody>
          <a:bodyPr>
            <a:normAutofit fontScale="92500" lnSpcReduction="10000"/>
          </a:bodyPr>
          <a:lstStyle/>
          <a:p>
            <a:pPr algn="just" eaLnBrk="1" hangingPunct="1">
              <a:lnSpc>
                <a:spcPct val="90000"/>
              </a:lnSpc>
              <a:buNone/>
              <a:defRPr/>
            </a:pPr>
            <a:r>
              <a:rPr lang="es-ES_tradnl" b="1" dirty="0" smtClean="0">
                <a:latin typeface="Arial Unicode MS" pitchFamily="34" charset="-128"/>
              </a:rPr>
              <a:t>	</a:t>
            </a:r>
            <a:r>
              <a:rPr lang="es-ES_tradnl" sz="2800" u="sng" dirty="0">
                <a:latin typeface="Arial Unicode MS" pitchFamily="34" charset="-128"/>
              </a:rPr>
              <a:t>Carga mental</a:t>
            </a:r>
            <a:r>
              <a:rPr lang="es-ES_tradnl" sz="2800" dirty="0">
                <a:latin typeface="Arial Unicode MS" pitchFamily="34" charset="-128"/>
              </a:rPr>
              <a:t>: Nivel de actividad mental necesario para desarrollar un trabajo.</a:t>
            </a:r>
          </a:p>
          <a:p>
            <a:pPr algn="just" eaLnBrk="1" hangingPunct="1">
              <a:lnSpc>
                <a:spcPct val="90000"/>
              </a:lnSpc>
              <a:buNone/>
              <a:defRPr/>
            </a:pPr>
            <a:endParaRPr lang="es-ES_tradnl" sz="2800" dirty="0" smtClean="0">
              <a:latin typeface="Arial Unicode MS" pitchFamily="34" charset="-128"/>
            </a:endParaRPr>
          </a:p>
          <a:p>
            <a:pPr algn="just" eaLnBrk="1" hangingPunct="1">
              <a:lnSpc>
                <a:spcPct val="90000"/>
              </a:lnSpc>
              <a:defRPr/>
            </a:pPr>
            <a:r>
              <a:rPr lang="es-ES_tradnl" sz="2800" dirty="0" smtClean="0">
                <a:latin typeface="Arial Unicode MS" pitchFamily="34" charset="-128"/>
              </a:rPr>
              <a:t>Factores que inciden</a:t>
            </a:r>
            <a:r>
              <a:rPr lang="es-ES_tradnl" dirty="0" smtClean="0">
                <a:latin typeface="Arial Unicode MS" pitchFamily="34" charset="-128"/>
              </a:rPr>
              <a:t>:</a:t>
            </a:r>
          </a:p>
          <a:p>
            <a:pPr lvl="1" algn="just" eaLnBrk="1" hangingPunct="1">
              <a:lnSpc>
                <a:spcPct val="90000"/>
              </a:lnSpc>
              <a:defRPr/>
            </a:pPr>
            <a:r>
              <a:rPr lang="es-ES_tradnl" sz="2000" dirty="0" smtClean="0">
                <a:latin typeface="Arial Unicode MS" pitchFamily="34" charset="-128"/>
              </a:rPr>
              <a:t>Las presiones del tiempo.</a:t>
            </a:r>
          </a:p>
          <a:p>
            <a:pPr lvl="1" algn="just" eaLnBrk="1" hangingPunct="1">
              <a:lnSpc>
                <a:spcPct val="90000"/>
              </a:lnSpc>
              <a:defRPr/>
            </a:pPr>
            <a:r>
              <a:rPr lang="es-ES_tradnl" sz="2000" dirty="0" smtClean="0">
                <a:latin typeface="Arial Unicode MS" pitchFamily="34" charset="-128"/>
              </a:rPr>
              <a:t>Esfuerzo de atención necesario.</a:t>
            </a:r>
          </a:p>
          <a:p>
            <a:pPr lvl="1" algn="just" eaLnBrk="1" hangingPunct="1">
              <a:lnSpc>
                <a:spcPct val="90000"/>
              </a:lnSpc>
              <a:defRPr/>
            </a:pPr>
            <a:r>
              <a:rPr lang="es-ES_tradnl" sz="2000" dirty="0" smtClean="0">
                <a:latin typeface="Arial Unicode MS" pitchFamily="34" charset="-128"/>
              </a:rPr>
              <a:t>Frecuencia de aparición de posibles incidentes e interrupciones.</a:t>
            </a:r>
          </a:p>
          <a:p>
            <a:pPr lvl="1" algn="just" eaLnBrk="1" hangingPunct="1">
              <a:lnSpc>
                <a:spcPct val="90000"/>
              </a:lnSpc>
              <a:defRPr/>
            </a:pPr>
            <a:r>
              <a:rPr lang="es-ES_tradnl" sz="2000" dirty="0" smtClean="0">
                <a:latin typeface="Arial Unicode MS" pitchFamily="34" charset="-128"/>
              </a:rPr>
              <a:t>La fatiga percibida.</a:t>
            </a:r>
          </a:p>
          <a:p>
            <a:pPr lvl="1" algn="just" eaLnBrk="1" hangingPunct="1">
              <a:lnSpc>
                <a:spcPct val="90000"/>
              </a:lnSpc>
              <a:defRPr/>
            </a:pPr>
            <a:r>
              <a:rPr lang="es-ES_tradnl" sz="2000" dirty="0" smtClean="0">
                <a:latin typeface="Arial Unicode MS" pitchFamily="34" charset="-128"/>
              </a:rPr>
              <a:t>El numero de informaciones que se precisan para realizar la tarea y el nivel de complejidad.</a:t>
            </a:r>
          </a:p>
          <a:p>
            <a:pPr lvl="1" algn="just" eaLnBrk="1" hangingPunct="1">
              <a:lnSpc>
                <a:spcPct val="90000"/>
              </a:lnSpc>
              <a:defRPr/>
            </a:pPr>
            <a:r>
              <a:rPr lang="es-ES_tradnl" sz="2000" dirty="0" smtClean="0">
                <a:latin typeface="Arial Unicode MS" pitchFamily="34" charset="-128"/>
              </a:rPr>
              <a:t>La percepción subjetiva de la dificultad de la tarea.</a:t>
            </a:r>
          </a:p>
          <a:p>
            <a:pPr lvl="1" algn="just" eaLnBrk="1" hangingPunct="1">
              <a:lnSpc>
                <a:spcPct val="90000"/>
              </a:lnSpc>
              <a:defRPr/>
            </a:pPr>
            <a:r>
              <a:rPr lang="es-ES_tradnl" sz="2000" dirty="0" smtClean="0">
                <a:latin typeface="Arial Unicode MS" pitchFamily="34" charset="-128"/>
              </a:rPr>
              <a:t>Las capacidades individuales</a:t>
            </a:r>
            <a:r>
              <a:rPr lang="es-ES_tradnl" sz="2000" dirty="0" smtClean="0"/>
              <a:t>.</a:t>
            </a:r>
          </a:p>
          <a:p>
            <a:pPr eaLnBrk="1" hangingPunct="1">
              <a:lnSpc>
                <a:spcPct val="90000"/>
              </a:lnSpc>
              <a:defRPr/>
            </a:pPr>
            <a:endParaRPr lang="es-ES_tradnl" sz="2000" dirty="0" smtClean="0"/>
          </a:p>
          <a:p>
            <a:pPr algn="ctr" eaLnBrk="1" hangingPunct="1">
              <a:lnSpc>
                <a:spcPct val="90000"/>
              </a:lnSpc>
              <a:defRPr/>
            </a:pPr>
            <a:endParaRPr lang="es-ES_tradnl" sz="2000" dirty="0" smtClean="0"/>
          </a:p>
          <a:p>
            <a:pPr algn="ctr" eaLnBrk="1" hangingPunct="1">
              <a:lnSpc>
                <a:spcPct val="90000"/>
              </a:lnSpc>
              <a:defRPr/>
            </a:pPr>
            <a:endParaRPr lang="es-ES_tradnl" sz="20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a:p>
            <a:pPr algn="ctr" eaLnBrk="1" hangingPunct="1">
              <a:lnSpc>
                <a:spcPct val="90000"/>
              </a:lnSpc>
              <a:defRPr/>
            </a:pPr>
            <a:endParaRPr lang="es-ES_tradnl" sz="1600" dirty="0" smtClean="0"/>
          </a:p>
        </p:txBody>
      </p:sp>
      <p:graphicFrame>
        <p:nvGraphicFramePr>
          <p:cNvPr id="214020" name="Object 4"/>
          <p:cNvGraphicFramePr>
            <a:graphicFrameLocks noChangeAspect="1"/>
          </p:cNvGraphicFramePr>
          <p:nvPr/>
        </p:nvGraphicFramePr>
        <p:xfrm>
          <a:off x="7086600" y="5654675"/>
          <a:ext cx="1230313" cy="1203325"/>
        </p:xfrm>
        <a:graphic>
          <a:graphicData uri="http://schemas.openxmlformats.org/presentationml/2006/ole">
            <mc:AlternateContent xmlns:mc="http://schemas.openxmlformats.org/markup-compatibility/2006">
              <mc:Choice xmlns:v="urn:schemas-microsoft-com:vml" Requires="v">
                <p:oleObj spid="_x0000_s270383" name="Fotografía de Photo Editor" r:id="rId3" imgW="2674852" imgH="2613333" progId="">
                  <p:embed/>
                </p:oleObj>
              </mc:Choice>
              <mc:Fallback>
                <p:oleObj name="Fotografía de Photo Editor" r:id="rId3" imgW="2674852" imgH="2613333"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54675"/>
                        <a:ext cx="1230313" cy="120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40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40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40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40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40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401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401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14020"/>
                                        </p:tgtEl>
                                        <p:attrNameLst>
                                          <p:attrName>style.visibility</p:attrName>
                                        </p:attrNameLst>
                                      </p:cBhvr>
                                      <p:to>
                                        <p:strVal val="visible"/>
                                      </p:to>
                                    </p:set>
                                    <p:anim calcmode="lin" valueType="num">
                                      <p:cBhvr additive="base">
                                        <p:cTn id="29" dur="500" fill="hold"/>
                                        <p:tgtEl>
                                          <p:spTgt spid="214020"/>
                                        </p:tgtEl>
                                        <p:attrNameLst>
                                          <p:attrName>ppt_x</p:attrName>
                                        </p:attrNameLst>
                                      </p:cBhvr>
                                      <p:tavLst>
                                        <p:tav tm="0">
                                          <p:val>
                                            <p:strVal val="0-#ppt_w/2"/>
                                          </p:val>
                                        </p:tav>
                                        <p:tav tm="100000">
                                          <p:val>
                                            <p:strVal val="#ppt_x"/>
                                          </p:val>
                                        </p:tav>
                                      </p:tavLst>
                                    </p:anim>
                                    <p:anim calcmode="lin" valueType="num">
                                      <p:cBhvr additive="base">
                                        <p:cTn id="30" dur="500" fill="hold"/>
                                        <p:tgtEl>
                                          <p:spTgt spid="2140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br>
              <a:rPr lang="es-ES" sz="2000" dirty="0" smtClean="0"/>
            </a:br>
            <a:r>
              <a:rPr lang="es-ES" sz="2000" dirty="0" smtClean="0"/>
              <a:t>Factores psicosociales.</a:t>
            </a:r>
            <a:endParaRPr lang="es-ES_tradnl" dirty="0" smtClean="0"/>
          </a:p>
        </p:txBody>
      </p:sp>
      <p:sp>
        <p:nvSpPr>
          <p:cNvPr id="215043" name="Rectangle 3"/>
          <p:cNvSpPr>
            <a:spLocks noGrp="1" noRot="1" noChangeArrowheads="1"/>
          </p:cNvSpPr>
          <p:nvPr>
            <p:ph idx="1"/>
          </p:nvPr>
        </p:nvSpPr>
        <p:spPr>
          <a:xfrm>
            <a:off x="990600" y="1600200"/>
            <a:ext cx="7772400" cy="4343400"/>
          </a:xfrm>
        </p:spPr>
        <p:txBody>
          <a:bodyPr>
            <a:normAutofit lnSpcReduction="10000"/>
          </a:bodyPr>
          <a:lstStyle/>
          <a:p>
            <a:pPr algn="just" eaLnBrk="1" hangingPunct="1">
              <a:defRPr/>
            </a:pPr>
            <a:r>
              <a:rPr lang="es-ES_tradnl" sz="2800" b="1" dirty="0" smtClean="0"/>
              <a:t>Autonomía temporal</a:t>
            </a:r>
            <a:r>
              <a:rPr lang="es-ES_tradnl" b="1" dirty="0" smtClean="0"/>
              <a:t>: </a:t>
            </a:r>
            <a:r>
              <a:rPr lang="es-ES_tradnl" sz="1800" dirty="0" smtClean="0"/>
              <a:t>Cadencia del trabajo y libertad que se tiene para alterarla si así se desea, así como con respecto a su capacidad de distribuir los descansos.</a:t>
            </a:r>
          </a:p>
          <a:p>
            <a:pPr eaLnBrk="1" hangingPunct="1">
              <a:defRPr/>
            </a:pPr>
            <a:endParaRPr lang="es-ES_tradnl" sz="1800" dirty="0" smtClean="0"/>
          </a:p>
          <a:p>
            <a:pPr eaLnBrk="1" hangingPunct="1">
              <a:defRPr/>
            </a:pPr>
            <a:endParaRPr lang="es-ES_tradnl" sz="1800" dirty="0" smtClean="0"/>
          </a:p>
          <a:p>
            <a:pPr eaLnBrk="1" hangingPunct="1">
              <a:defRPr/>
            </a:pPr>
            <a:endParaRPr lang="es-ES_tradnl" sz="1800" dirty="0" smtClean="0"/>
          </a:p>
          <a:p>
            <a:pPr eaLnBrk="1" hangingPunct="1">
              <a:defRPr/>
            </a:pPr>
            <a:endParaRPr lang="es-ES_tradnl" sz="1800" dirty="0" smtClean="0"/>
          </a:p>
          <a:p>
            <a:pPr algn="just" eaLnBrk="1" hangingPunct="1">
              <a:defRPr/>
            </a:pPr>
            <a:r>
              <a:rPr lang="es-ES_tradnl" sz="2800" b="1" dirty="0" smtClean="0"/>
              <a:t>Contenido del Trabajo</a:t>
            </a:r>
            <a:r>
              <a:rPr lang="es-ES_tradnl" sz="1800" dirty="0" smtClean="0"/>
              <a:t>: Grado en que el conjunto de tareas que desempeña una persona , activan una cierta variedad de capacidades humanas, responden a una serie de necesidades y expectativas del trabajador y permiten el desarrollo sociológico (capacidades utilizadas, repetitividad, importancia del trabajo, variedad del trabajo, trabajo rutinario, motivación por el trabajo, importancia del trabajo para otros).</a:t>
            </a:r>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p:txBody>
      </p:sp>
      <p:graphicFrame>
        <p:nvGraphicFramePr>
          <p:cNvPr id="24578" name="Object 4"/>
          <p:cNvGraphicFramePr>
            <a:graphicFrameLocks noChangeAspect="1"/>
          </p:cNvGraphicFramePr>
          <p:nvPr/>
        </p:nvGraphicFramePr>
        <p:xfrm>
          <a:off x="1752600" y="2743200"/>
          <a:ext cx="1679575" cy="985838"/>
        </p:xfrm>
        <a:graphic>
          <a:graphicData uri="http://schemas.openxmlformats.org/presentationml/2006/ole">
            <mc:AlternateContent xmlns:mc="http://schemas.openxmlformats.org/markup-compatibility/2006">
              <mc:Choice xmlns:v="urn:schemas-microsoft-com:vml" Requires="v">
                <p:oleObj spid="_x0000_s271542" name="Clip" r:id="rId3" imgW="1680480" imgH="986400" progId="">
                  <p:embed/>
                </p:oleObj>
              </mc:Choice>
              <mc:Fallback>
                <p:oleObj name="Clip" r:id="rId3" imgW="1680480" imgH="9864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743200"/>
                        <a:ext cx="1679575"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5"/>
          <p:cNvGraphicFramePr>
            <a:graphicFrameLocks noChangeAspect="1"/>
          </p:cNvGraphicFramePr>
          <p:nvPr/>
        </p:nvGraphicFramePr>
        <p:xfrm>
          <a:off x="5486400" y="2362200"/>
          <a:ext cx="1482725" cy="1524000"/>
        </p:xfrm>
        <a:graphic>
          <a:graphicData uri="http://schemas.openxmlformats.org/presentationml/2006/ole">
            <mc:AlternateContent xmlns:mc="http://schemas.openxmlformats.org/markup-compatibility/2006">
              <mc:Choice xmlns:v="urn:schemas-microsoft-com:vml" Requires="v">
                <p:oleObj spid="_x0000_s271543" name="Clip" r:id="rId5" imgW="3063600" imgH="3147840" progId="">
                  <p:embed/>
                </p:oleObj>
              </mc:Choice>
              <mc:Fallback>
                <p:oleObj name="Clip" r:id="rId5" imgW="3063600" imgH="314784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62200"/>
                        <a:ext cx="148272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Object 6"/>
          <p:cNvGraphicFramePr>
            <a:graphicFrameLocks noChangeAspect="1"/>
          </p:cNvGraphicFramePr>
          <p:nvPr/>
        </p:nvGraphicFramePr>
        <p:xfrm>
          <a:off x="5105400" y="5648325"/>
          <a:ext cx="1125538" cy="1209675"/>
        </p:xfrm>
        <a:graphic>
          <a:graphicData uri="http://schemas.openxmlformats.org/presentationml/2006/ole">
            <mc:AlternateContent xmlns:mc="http://schemas.openxmlformats.org/markup-compatibility/2006">
              <mc:Choice xmlns:v="urn:schemas-microsoft-com:vml" Requires="v">
                <p:oleObj spid="_x0000_s271544" name="Clip" r:id="rId7" imgW="3180600" imgH="3418920" progId="">
                  <p:embed/>
                </p:oleObj>
              </mc:Choice>
              <mc:Fallback>
                <p:oleObj name="Clip" r:id="rId7" imgW="3180600" imgH="341892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5648325"/>
                        <a:ext cx="1125538"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7"/>
          <p:cNvGraphicFramePr>
            <a:graphicFrameLocks noChangeAspect="1"/>
          </p:cNvGraphicFramePr>
          <p:nvPr/>
        </p:nvGraphicFramePr>
        <p:xfrm>
          <a:off x="6948488" y="5788025"/>
          <a:ext cx="1611312" cy="1069975"/>
        </p:xfrm>
        <a:graphic>
          <a:graphicData uri="http://schemas.openxmlformats.org/presentationml/2006/ole">
            <mc:AlternateContent xmlns:mc="http://schemas.openxmlformats.org/markup-compatibility/2006">
              <mc:Choice xmlns:v="urn:schemas-microsoft-com:vml" Requires="v">
                <p:oleObj spid="_x0000_s271545" name="Clip" r:id="rId9" imgW="4582440" imgH="3041640" progId="">
                  <p:embed/>
                </p:oleObj>
              </mc:Choice>
              <mc:Fallback>
                <p:oleObj name="Clip" r:id="rId9" imgW="4582440" imgH="3041640" progId="">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5788025"/>
                        <a:ext cx="1611312"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9" descr="Color"/>
          <p:cNvPicPr>
            <a:picLocks noChangeAspect="1" noChangeArrowheads="1"/>
          </p:cNvPicPr>
          <p:nvPr/>
        </p:nvPicPr>
        <p:blipFill>
          <a:blip r:embed="rId11"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br>
              <a:rPr lang="es-ES" sz="2000" dirty="0" smtClean="0"/>
            </a:br>
            <a:r>
              <a:rPr lang="es-ES" sz="2000" dirty="0" smtClean="0"/>
              <a:t>Factores psicosociales.</a:t>
            </a:r>
            <a:endParaRPr lang="es-ES_tradnl" sz="2000" dirty="0" smtClean="0"/>
          </a:p>
        </p:txBody>
      </p:sp>
      <p:sp>
        <p:nvSpPr>
          <p:cNvPr id="216067" name="Rectangle 3"/>
          <p:cNvSpPr>
            <a:spLocks noGrp="1" noRot="1" noChangeArrowheads="1"/>
          </p:cNvSpPr>
          <p:nvPr>
            <p:ph idx="1"/>
          </p:nvPr>
        </p:nvSpPr>
        <p:spPr>
          <a:xfrm>
            <a:off x="990600" y="1600200"/>
            <a:ext cx="7772400" cy="4343400"/>
          </a:xfrm>
        </p:spPr>
        <p:txBody>
          <a:bodyPr>
            <a:normAutofit fontScale="92500" lnSpcReduction="10000"/>
          </a:bodyPr>
          <a:lstStyle/>
          <a:p>
            <a:pPr algn="just" eaLnBrk="1" hangingPunct="1">
              <a:defRPr/>
            </a:pPr>
            <a:r>
              <a:rPr lang="es-ES_tradnl" sz="2800" b="1" u="sng" dirty="0" smtClean="0"/>
              <a:t>Supervisión - Participación</a:t>
            </a:r>
            <a:r>
              <a:rPr lang="es-ES_tradnl" sz="2800" b="1" dirty="0" smtClean="0"/>
              <a:t>: </a:t>
            </a:r>
            <a:r>
              <a:rPr lang="es-ES_tradnl" sz="2000" dirty="0" smtClean="0"/>
              <a:t>Grado de autonomía </a:t>
            </a:r>
            <a:r>
              <a:rPr lang="es-ES_tradnl" sz="2000" dirty="0" err="1" smtClean="0"/>
              <a:t>decisional</a:t>
            </a:r>
            <a:r>
              <a:rPr lang="es-ES_tradnl" sz="2000" dirty="0" smtClean="0"/>
              <a:t> del trabajador, es decir, el grado en que la distribución del poder de decisión entre el trabajar y la dirección, en lo relativo a aspectos relacionados con el desempeño del trabajo, es adecuada</a:t>
            </a:r>
            <a:r>
              <a:rPr lang="es-ES_tradnl" sz="2800" b="1" dirty="0" smtClean="0"/>
              <a:t>.</a:t>
            </a:r>
            <a:r>
              <a:rPr lang="es-ES_tradnl" sz="1800" dirty="0" smtClean="0"/>
              <a:t>.</a:t>
            </a:r>
          </a:p>
          <a:p>
            <a:pPr algn="just">
              <a:defRPr/>
            </a:pPr>
            <a:r>
              <a:rPr lang="es-ES_tradnl" sz="2800" b="1" u="sng" dirty="0" smtClean="0"/>
              <a:t>Definición de Rol</a:t>
            </a:r>
            <a:r>
              <a:rPr lang="es-ES_tradnl" sz="2800" b="1" dirty="0" smtClean="0"/>
              <a:t>:</a:t>
            </a:r>
            <a:r>
              <a:rPr lang="es-ES_tradnl" sz="1800" dirty="0" smtClean="0"/>
              <a:t>  Se consideran los problemas que pueden derivarse del Rol Laboral y Organizacional otorgado a cada trabajador.. Problemas mas frecuentes:</a:t>
            </a:r>
          </a:p>
          <a:p>
            <a:pPr lvl="1" algn="just" eaLnBrk="1" hangingPunct="1">
              <a:defRPr/>
            </a:pPr>
            <a:r>
              <a:rPr lang="es-ES_tradnl" sz="1600" dirty="0" smtClean="0"/>
              <a:t>La ambigüedad de Rol. Se produce ambigüedad cuando se da al trabajador una inadecuada información sobre su rol laboral u organizacional.</a:t>
            </a:r>
          </a:p>
          <a:p>
            <a:pPr lvl="1" algn="just" eaLnBrk="1" hangingPunct="1">
              <a:defRPr/>
            </a:pPr>
            <a:r>
              <a:rPr lang="es-ES_tradnl" sz="1600" dirty="0" smtClean="0"/>
              <a:t>La conflictividad de Rol: Se da conflictividad entre roles cuando existen demandas  de trabajo conflictivas o que el trabajador no desea cumplir. Pueden darse conflictos entre las demandas de la organización y los valores y creencias propias, conflictos entre tareas muy numerosas o muy difíciles.</a:t>
            </a:r>
          </a:p>
          <a:p>
            <a:pPr lvl="1" algn="just" eaLnBrk="1" hangingPunct="1">
              <a:defRPr/>
            </a:pPr>
            <a:r>
              <a:rPr lang="es-ES_tradnl" sz="1600" dirty="0" smtClean="0"/>
              <a:t>Pobreza de Rol.</a:t>
            </a:r>
          </a:p>
          <a:p>
            <a:pPr lvl="1" algn="just" eaLnBrk="1" hangingPunct="1">
              <a:defRPr/>
            </a:pPr>
            <a:r>
              <a:rPr lang="es-ES_tradnl" sz="1600" dirty="0" smtClean="0"/>
              <a:t>Sobrecarga de roles.</a:t>
            </a:r>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p:txBody>
      </p:sp>
      <p:graphicFrame>
        <p:nvGraphicFramePr>
          <p:cNvPr id="25602" name="Object 4"/>
          <p:cNvGraphicFramePr>
            <a:graphicFrameLocks noChangeAspect="1"/>
          </p:cNvGraphicFramePr>
          <p:nvPr/>
        </p:nvGraphicFramePr>
        <p:xfrm>
          <a:off x="7596188" y="0"/>
          <a:ext cx="1358900" cy="1524000"/>
        </p:xfrm>
        <a:graphic>
          <a:graphicData uri="http://schemas.openxmlformats.org/presentationml/2006/ole">
            <mc:AlternateContent xmlns:mc="http://schemas.openxmlformats.org/markup-compatibility/2006">
              <mc:Choice xmlns:v="urn:schemas-microsoft-com:vml" Requires="v">
                <p:oleObj spid="_x0000_s272476" name="Clip" r:id="rId3" imgW="3091680" imgH="3468960" progId="">
                  <p:embed/>
                </p:oleObj>
              </mc:Choice>
              <mc:Fallback>
                <p:oleObj name="Clip" r:id="rId3" imgW="3091680" imgH="3468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3589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5"/>
          <p:cNvGraphicFramePr>
            <a:graphicFrameLocks noChangeAspect="1"/>
          </p:cNvGraphicFramePr>
          <p:nvPr/>
        </p:nvGraphicFramePr>
        <p:xfrm>
          <a:off x="6732240" y="5661248"/>
          <a:ext cx="1219200" cy="1057275"/>
        </p:xfrm>
        <a:graphic>
          <a:graphicData uri="http://schemas.openxmlformats.org/presentationml/2006/ole">
            <mc:AlternateContent xmlns:mc="http://schemas.openxmlformats.org/markup-compatibility/2006">
              <mc:Choice xmlns:v="urn:schemas-microsoft-com:vml" Requires="v">
                <p:oleObj spid="_x0000_s272477" name="Clip" r:id="rId5" imgW="1928160" imgH="1672200" progId="">
                  <p:embed/>
                </p:oleObj>
              </mc:Choice>
              <mc:Fallback>
                <p:oleObj name="Clip" r:id="rId5" imgW="1928160" imgH="16722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661248"/>
                        <a:ext cx="1219200"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9" descr="Color"/>
          <p:cNvPicPr>
            <a:picLocks noChangeAspect="1" noChangeArrowheads="1"/>
          </p:cNvPicPr>
          <p:nvPr/>
        </p:nvPicPr>
        <p:blipFill>
          <a:blip r:embed="rId7"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Definiciones</a:t>
            </a:r>
            <a:endParaRPr lang="es-ES" dirty="0"/>
          </a:p>
        </p:txBody>
      </p:sp>
      <p:sp>
        <p:nvSpPr>
          <p:cNvPr id="3" name="2 Marcador de contenido"/>
          <p:cNvSpPr>
            <a:spLocks noGrp="1"/>
          </p:cNvSpPr>
          <p:nvPr>
            <p:ph idx="1"/>
          </p:nvPr>
        </p:nvSpPr>
        <p:spPr/>
        <p:txBody>
          <a:bodyPr/>
          <a:lstStyle/>
          <a:p>
            <a:pPr algn="just"/>
            <a:r>
              <a:rPr lang="es-ES" dirty="0" smtClean="0"/>
              <a:t>El teletrabajo es voluntario para el trabajador y el empresario.</a:t>
            </a:r>
          </a:p>
          <a:p>
            <a:pPr algn="just"/>
            <a:r>
              <a:rPr lang="es-ES" dirty="0" smtClean="0"/>
              <a:t>El teletrabajo puede formar parte de la descripción inicial del puesto de trabajo o puede incorporarse de forma voluntaria más tarde.</a:t>
            </a:r>
            <a:endParaRPr lang="es-ES" dirty="0"/>
          </a:p>
        </p:txBody>
      </p:sp>
      <p:pic>
        <p:nvPicPr>
          <p:cNvPr id="1026" name="Picture 2" descr="http://4.bp.blogspot.com/-xLXjduV290M/VInQd0JnnvI/AAAAAAAAAeI/rbQ4NoxxlHY/s1600/Imagen%2B2.jpg"/>
          <p:cNvPicPr>
            <a:picLocks noChangeAspect="1" noChangeArrowheads="1"/>
          </p:cNvPicPr>
          <p:nvPr/>
        </p:nvPicPr>
        <p:blipFill>
          <a:blip r:embed="rId2" cstate="print"/>
          <a:srcRect/>
          <a:stretch>
            <a:fillRect/>
          </a:stretch>
        </p:blipFill>
        <p:spPr bwMode="auto">
          <a:xfrm>
            <a:off x="6228184" y="4725144"/>
            <a:ext cx="2381250" cy="1524001"/>
          </a:xfrm>
          <a:prstGeom prst="rect">
            <a:avLst/>
          </a:prstGeom>
          <a:noFill/>
        </p:spPr>
      </p:pic>
      <p:pic>
        <p:nvPicPr>
          <p:cNvPr id="1028" name="Picture 4" descr="http://www.well-comm.es/wellcommunity/wp-content/uploads/work-life-balance.jpg"/>
          <p:cNvPicPr>
            <a:picLocks noChangeAspect="1" noChangeArrowheads="1"/>
          </p:cNvPicPr>
          <p:nvPr/>
        </p:nvPicPr>
        <p:blipFill>
          <a:blip r:embed="rId3" cstate="print"/>
          <a:srcRect/>
          <a:stretch>
            <a:fillRect/>
          </a:stretch>
        </p:blipFill>
        <p:spPr bwMode="auto">
          <a:xfrm>
            <a:off x="1475656" y="4581128"/>
            <a:ext cx="4486275" cy="2000251"/>
          </a:xfrm>
          <a:prstGeom prst="rect">
            <a:avLst/>
          </a:prstGeom>
          <a:noFill/>
        </p:spPr>
      </p:pic>
      <p:pic>
        <p:nvPicPr>
          <p:cNvPr id="6"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br>
              <a:rPr lang="es-ES" sz="2000" dirty="0" smtClean="0"/>
            </a:br>
            <a:r>
              <a:rPr lang="es-ES" sz="2000" dirty="0" smtClean="0"/>
              <a:t>Factores psicosociales.</a:t>
            </a:r>
            <a:endParaRPr lang="es-ES_tradnl" sz="2000" dirty="0" smtClean="0"/>
          </a:p>
        </p:txBody>
      </p:sp>
      <p:sp>
        <p:nvSpPr>
          <p:cNvPr id="218115" name="Rectangle 3"/>
          <p:cNvSpPr>
            <a:spLocks noGrp="1" noRot="1" noChangeArrowheads="1"/>
          </p:cNvSpPr>
          <p:nvPr>
            <p:ph idx="1"/>
          </p:nvPr>
        </p:nvSpPr>
        <p:spPr>
          <a:xfrm>
            <a:off x="990600" y="1600200"/>
            <a:ext cx="7772400" cy="4343400"/>
          </a:xfrm>
        </p:spPr>
        <p:txBody>
          <a:bodyPr/>
          <a:lstStyle/>
          <a:p>
            <a:pPr algn="just" eaLnBrk="1" hangingPunct="1">
              <a:defRPr/>
            </a:pPr>
            <a:r>
              <a:rPr lang="es-ES_tradnl" sz="2800" b="1" u="sng" dirty="0" smtClean="0"/>
              <a:t>Relaciones personales</a:t>
            </a:r>
            <a:r>
              <a:rPr lang="es-ES_tradnl" sz="2800" b="1" dirty="0" smtClean="0"/>
              <a:t>: </a:t>
            </a:r>
            <a:r>
              <a:rPr lang="es-ES_tradnl" sz="2400" dirty="0" smtClean="0"/>
              <a:t>Comunicación con otros compañeros, calidad en las relaciones que se mantienen con distintos colectivos con los que se puede tener contacto y las relaciones que se dan generalmente en el grupo de trabajo.</a:t>
            </a:r>
          </a:p>
          <a:p>
            <a:pPr algn="ctr" eaLnBrk="1" hangingPunct="1">
              <a:defRPr/>
            </a:pPr>
            <a:endParaRPr lang="es-ES_tradnl" sz="1600" dirty="0" smtClean="0"/>
          </a:p>
          <a:p>
            <a:pPr algn="ctr" eaLnBrk="1" hangingPunct="1">
              <a:defRPr/>
            </a:pPr>
            <a:endParaRPr lang="es-ES_tradnl" sz="1600" dirty="0" smtClean="0"/>
          </a:p>
        </p:txBody>
      </p:sp>
      <p:pic>
        <p:nvPicPr>
          <p:cNvPr id="120836" name="Picture 4"/>
          <p:cNvPicPr>
            <a:picLocks noChangeAspect="1" noChangeArrowheads="1"/>
          </p:cNvPicPr>
          <p:nvPr/>
        </p:nvPicPr>
        <p:blipFill>
          <a:blip r:embed="rId2" cstate="print"/>
          <a:srcRect/>
          <a:stretch>
            <a:fillRect/>
          </a:stretch>
        </p:blipFill>
        <p:spPr bwMode="auto">
          <a:xfrm>
            <a:off x="2133600" y="4038600"/>
            <a:ext cx="5295900" cy="1912938"/>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p:txBody>
          <a:bodyPr/>
          <a:lstStyle/>
          <a:p>
            <a:pPr eaLnBrk="1" hangingPunct="1">
              <a:defRPr/>
            </a:pPr>
            <a:r>
              <a:rPr lang="es-ES" sz="2000" dirty="0" smtClean="0"/>
              <a:t>Carga de trabajo, fatiga e insatisfacción laboral</a:t>
            </a:r>
            <a:br>
              <a:rPr lang="es-ES" sz="2000" dirty="0" smtClean="0"/>
            </a:br>
            <a:r>
              <a:rPr lang="es-ES" sz="2000" dirty="0" smtClean="0"/>
              <a:t>Factores psicosociales.</a:t>
            </a:r>
            <a:endParaRPr lang="es-ES_tradnl" sz="2000" dirty="0" smtClean="0"/>
          </a:p>
        </p:txBody>
      </p:sp>
      <p:sp>
        <p:nvSpPr>
          <p:cNvPr id="217091" name="Rectangle 3"/>
          <p:cNvSpPr>
            <a:spLocks noGrp="1" noRot="1" noChangeArrowheads="1"/>
          </p:cNvSpPr>
          <p:nvPr>
            <p:ph idx="1"/>
          </p:nvPr>
        </p:nvSpPr>
        <p:spPr>
          <a:xfrm>
            <a:off x="990600" y="1600200"/>
            <a:ext cx="7772400" cy="4343400"/>
          </a:xfrm>
        </p:spPr>
        <p:txBody>
          <a:bodyPr/>
          <a:lstStyle/>
          <a:p>
            <a:pPr algn="just" eaLnBrk="1" hangingPunct="1">
              <a:defRPr/>
            </a:pPr>
            <a:r>
              <a:rPr lang="es-ES_tradnl" sz="2800" b="1" u="sng" dirty="0" smtClean="0"/>
              <a:t>Interés por el trabajador</a:t>
            </a:r>
            <a:r>
              <a:rPr lang="es-ES_tradnl" sz="2800" b="1" dirty="0" smtClean="0"/>
              <a:t>: </a:t>
            </a:r>
            <a:r>
              <a:rPr lang="es-ES_tradnl" sz="2400" dirty="0" smtClean="0"/>
              <a:t>El interés por el trabajador hace referencia al grado en que la empresa muestra una preocupación de carácter personal y a largo plazo por el trabajador o bien si la consideración que tiene el trabajador es de carácter instrumental y acorto plazo. La preocupación personal y a largo plazo tiende a manifestarse en varios aspectos: Aseguramiento de la estabilidad en el empleo, considerando la evolución de la carrera profesional, facilitando información y formación a los trabajadores</a:t>
            </a:r>
            <a:r>
              <a:rPr lang="es-ES_tradnl" sz="2800" b="1" dirty="0" smtClean="0"/>
              <a:t>.</a:t>
            </a:r>
            <a:endParaRPr lang="es-ES_tradnl" sz="1800" dirty="0" smtClean="0"/>
          </a:p>
          <a:p>
            <a:pPr eaLnBrk="1" hangingPunct="1">
              <a:defRPr/>
            </a:pPr>
            <a:endParaRPr lang="es-ES_tradnl" sz="1800" dirty="0" smtClean="0"/>
          </a:p>
          <a:p>
            <a:pPr algn="ctr" eaLnBrk="1" hangingPunct="1">
              <a:defRPr/>
            </a:pPr>
            <a:endParaRPr lang="es-ES_tradnl" sz="1600" dirty="0" smtClean="0"/>
          </a:p>
          <a:p>
            <a:pPr algn="ctr" eaLnBrk="1" hangingPunct="1">
              <a:defRPr/>
            </a:pPr>
            <a:endParaRPr lang="es-ES_tradnl" sz="1600" dirty="0" smtClean="0"/>
          </a:p>
          <a:p>
            <a:pPr algn="ctr" eaLnBrk="1" hangingPunct="1">
              <a:defRPr/>
            </a:pPr>
            <a:endParaRPr lang="es-ES_tradnl" sz="1600" dirty="0" smtClean="0"/>
          </a:p>
        </p:txBody>
      </p:sp>
      <p:graphicFrame>
        <p:nvGraphicFramePr>
          <p:cNvPr id="26626" name="Object 4"/>
          <p:cNvGraphicFramePr>
            <a:graphicFrameLocks noChangeAspect="1"/>
          </p:cNvGraphicFramePr>
          <p:nvPr/>
        </p:nvGraphicFramePr>
        <p:xfrm>
          <a:off x="3581400" y="5305425"/>
          <a:ext cx="2070100" cy="1552575"/>
        </p:xfrm>
        <a:graphic>
          <a:graphicData uri="http://schemas.openxmlformats.org/presentationml/2006/ole">
            <mc:AlternateContent xmlns:mc="http://schemas.openxmlformats.org/markup-compatibility/2006">
              <mc:Choice xmlns:v="urn:schemas-microsoft-com:vml" Requires="v">
                <p:oleObj spid="_x0000_s273455" name="Clip" r:id="rId3" imgW="2923920" imgH="2192400" progId="">
                  <p:embed/>
                </p:oleObj>
              </mc:Choice>
              <mc:Fallback>
                <p:oleObj name="Clip" r:id="rId3" imgW="2923920" imgH="21924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305425"/>
                        <a:ext cx="2070100" cy="155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smtClean="0"/>
          </a:p>
          <a:p>
            <a:endParaRPr lang="es-ES" dirty="0"/>
          </a:p>
          <a:p>
            <a:endParaRPr lang="es-ES" dirty="0" smtClean="0"/>
          </a:p>
          <a:p>
            <a:pPr marL="82296" indent="0" algn="ctr">
              <a:buNone/>
            </a:pPr>
            <a:r>
              <a:rPr lang="es-ES" dirty="0" smtClean="0"/>
              <a:t>Actividades de trabajo de oficina.</a:t>
            </a:r>
            <a:endParaRPr lang="es-ES" dirty="0"/>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extLst>
      <p:ext uri="{BB962C8B-B14F-4D97-AF65-F5344CB8AC3E}">
        <p14:creationId xmlns:p14="http://schemas.microsoft.com/office/powerpoint/2010/main" val="1607745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s-ES_tradnl" sz="2400" smtClean="0"/>
              <a:t>Actividades de trabajo de oficina</a:t>
            </a:r>
            <a:br>
              <a:rPr lang="es-ES_tradnl" sz="2400" smtClean="0"/>
            </a:br>
            <a:endParaRPr lang="es-ES_tradnl" sz="2400" smtClean="0"/>
          </a:p>
        </p:txBody>
      </p:sp>
      <p:sp>
        <p:nvSpPr>
          <p:cNvPr id="8195" name="Rectangle 3"/>
          <p:cNvSpPr>
            <a:spLocks noGrp="1" noChangeArrowheads="1"/>
          </p:cNvSpPr>
          <p:nvPr>
            <p:ph idx="1"/>
          </p:nvPr>
        </p:nvSpPr>
        <p:spPr>
          <a:xfrm>
            <a:off x="990600" y="1371600"/>
            <a:ext cx="7772400" cy="4114800"/>
          </a:xfrm>
        </p:spPr>
        <p:txBody>
          <a:bodyPr>
            <a:normAutofit lnSpcReduction="10000"/>
          </a:bodyPr>
          <a:lstStyle/>
          <a:p>
            <a:pPr eaLnBrk="1" hangingPunct="1">
              <a:buNone/>
              <a:defRPr/>
            </a:pPr>
            <a:r>
              <a:rPr lang="es-ES_tradnl" sz="1600" b="1" dirty="0" smtClean="0"/>
              <a:t>RIESGOS</a:t>
            </a:r>
            <a:r>
              <a:rPr lang="es-ES_tradnl" sz="1600" dirty="0" smtClean="0"/>
              <a:t>:</a:t>
            </a:r>
          </a:p>
          <a:p>
            <a:pPr eaLnBrk="1" hangingPunct="1">
              <a:defRPr/>
            </a:pPr>
            <a:r>
              <a:rPr lang="es-ES_tradnl" sz="1600" b="1" dirty="0" smtClean="0"/>
              <a:t>Accidentes por caída</a:t>
            </a:r>
            <a:endParaRPr lang="es-ES_tradnl" sz="1600" dirty="0" smtClean="0"/>
          </a:p>
          <a:p>
            <a:pPr lvl="1" algn="just" eaLnBrk="1" hangingPunct="1">
              <a:defRPr/>
            </a:pPr>
            <a:r>
              <a:rPr lang="es-ES_tradnl" sz="1600" dirty="0" smtClean="0"/>
              <a:t>Caídas al mismo nivel debidos a resbalones, tropezones, etc. </a:t>
            </a:r>
          </a:p>
          <a:p>
            <a:pPr lvl="2" algn="just" eaLnBrk="1" hangingPunct="1">
              <a:defRPr/>
            </a:pPr>
            <a:r>
              <a:rPr lang="es-ES_tradnl" sz="1600" dirty="0" smtClean="0"/>
              <a:t>Para evitarlos se deben tener en cuenta, entre otras, las siguientes recomendaciones de seguridad:</a:t>
            </a:r>
          </a:p>
          <a:p>
            <a:pPr lvl="3" algn="just" eaLnBrk="1" hangingPunct="1">
              <a:defRPr/>
            </a:pPr>
            <a:r>
              <a:rPr lang="es-ES_tradnl" sz="1600" dirty="0" smtClean="0"/>
              <a:t>La zonas de paso deben estar libres de obstáculos que dificulten el paso: papeleras, archivadores, etc.</a:t>
            </a:r>
          </a:p>
          <a:p>
            <a:pPr lvl="3" algn="just" eaLnBrk="1" hangingPunct="1">
              <a:defRPr/>
            </a:pPr>
            <a:r>
              <a:rPr lang="es-ES_tradnl" sz="1600" dirty="0" smtClean="0"/>
              <a:t>Evitar que los cables eléctricos, cables de ordenadores, de teléfono, etc. estén situados en las zonas de paso.</a:t>
            </a:r>
          </a:p>
          <a:p>
            <a:pPr lvl="3" algn="just" eaLnBrk="1" hangingPunct="1">
              <a:defRPr/>
            </a:pPr>
            <a:r>
              <a:rPr lang="es-ES_tradnl" sz="1600" dirty="0" smtClean="0"/>
              <a:t>En el caso de que se produzcan derrames, éstos deben ser limpiados rápidamente evitando posibles resbalones.</a:t>
            </a:r>
          </a:p>
          <a:p>
            <a:pPr lvl="3" algn="just" eaLnBrk="1" hangingPunct="1">
              <a:defRPr/>
            </a:pPr>
            <a:r>
              <a:rPr lang="es-ES_tradnl" sz="1600" dirty="0" smtClean="0"/>
              <a:t>Deberá evitarse la presencia de irregularidades en el suelo que puedan originar caídas: baldosas sueltas, bordes de moquetas levantados, etc.</a:t>
            </a:r>
          </a:p>
          <a:p>
            <a:pPr lvl="3" algn="just" eaLnBrk="1" hangingPunct="1">
              <a:defRPr/>
            </a:pPr>
            <a:r>
              <a:rPr lang="es-ES_tradnl" sz="1600" dirty="0" smtClean="0"/>
              <a:t>Cuando los suelos estén en condiciones especialmente resbaladizas: (por ejemplo suelos recién fregados o recién encerados) es conveniente advertir dicha circunstancia.</a:t>
            </a:r>
          </a:p>
          <a:p>
            <a:pPr lvl="2" algn="just" eaLnBrk="1" hangingPunct="1">
              <a:defRPr/>
            </a:pPr>
            <a:endParaRPr lang="es-ES_tradnl" dirty="0" smtClean="0"/>
          </a:p>
          <a:p>
            <a:pPr lvl="1" eaLnBrk="1" hangingPunct="1">
              <a:defRPr/>
            </a:pPr>
            <a:endParaRPr lang="es-ES_tradnl" b="1" dirty="0" smtClean="0"/>
          </a:p>
          <a:p>
            <a:pPr eaLnBrk="1" hangingPunct="1">
              <a:defRPr/>
            </a:pPr>
            <a:endParaRPr lang="es-ES_tradnl" dirty="0" smtClean="0"/>
          </a:p>
        </p:txBody>
      </p:sp>
      <p:pic>
        <p:nvPicPr>
          <p:cNvPr id="21508" name="Picture 8" descr="Ver imagen en tamaño completo">
            <a:hlinkClick r:id="rId2"/>
          </p:cNvPr>
          <p:cNvPicPr>
            <a:picLocks noChangeAspect="1" noChangeArrowheads="1"/>
          </p:cNvPicPr>
          <p:nvPr/>
        </p:nvPicPr>
        <p:blipFill>
          <a:blip r:embed="rId3" cstate="print"/>
          <a:srcRect/>
          <a:stretch>
            <a:fillRect/>
          </a:stretch>
        </p:blipFill>
        <p:spPr bwMode="auto">
          <a:xfrm>
            <a:off x="179388" y="2625725"/>
            <a:ext cx="1582737" cy="1141413"/>
          </a:xfrm>
          <a:prstGeom prst="rect">
            <a:avLst/>
          </a:prstGeom>
          <a:noFill/>
          <a:ln w="9525">
            <a:noFill/>
            <a:miter lim="800000"/>
            <a:headEnd/>
            <a:tailEnd/>
          </a:ln>
        </p:spPr>
      </p:pic>
      <p:pic>
        <p:nvPicPr>
          <p:cNvPr id="21509" name="Picture 10" descr="Ver imagen en tamaño completo">
            <a:hlinkClick r:id="rId4"/>
          </p:cNvPr>
          <p:cNvPicPr>
            <a:picLocks noChangeAspect="1" noChangeArrowheads="1"/>
          </p:cNvPicPr>
          <p:nvPr/>
        </p:nvPicPr>
        <p:blipFill>
          <a:blip r:embed="rId5" cstate="print"/>
          <a:srcRect/>
          <a:stretch>
            <a:fillRect/>
          </a:stretch>
        </p:blipFill>
        <p:spPr bwMode="auto">
          <a:xfrm>
            <a:off x="179388" y="4221163"/>
            <a:ext cx="1800225" cy="1220787"/>
          </a:xfrm>
          <a:prstGeom prst="rect">
            <a:avLst/>
          </a:prstGeom>
          <a:noFill/>
          <a:ln w="9525">
            <a:noFill/>
            <a:miter lim="800000"/>
            <a:headEnd/>
            <a:tailEnd/>
          </a:ln>
        </p:spPr>
      </p:pic>
      <p:pic>
        <p:nvPicPr>
          <p:cNvPr id="21511" name="Picture 15" descr="Color"/>
          <p:cNvPicPr>
            <a:picLocks noChangeAspect="1" noChangeArrowheads="1"/>
          </p:cNvPicPr>
          <p:nvPr/>
        </p:nvPicPr>
        <p:blipFill>
          <a:blip r:embed="rId6" cstate="print"/>
          <a:srcRect/>
          <a:stretch>
            <a:fillRect/>
          </a:stretch>
        </p:blipFill>
        <p:spPr bwMode="auto">
          <a:xfrm>
            <a:off x="50006"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s-ES_tradnl" sz="2400" smtClean="0"/>
              <a:t>Actividades de trabajo de oficina</a:t>
            </a:r>
            <a:r>
              <a:rPr lang="es-ES_tradnl" smtClean="0"/>
              <a:t/>
            </a:r>
            <a:br>
              <a:rPr lang="es-ES_tradnl" smtClean="0"/>
            </a:br>
            <a:endParaRPr lang="es-ES_tradnl" smtClean="0"/>
          </a:p>
        </p:txBody>
      </p:sp>
      <p:sp>
        <p:nvSpPr>
          <p:cNvPr id="9219" name="Rectangle 3"/>
          <p:cNvSpPr>
            <a:spLocks noGrp="1" noChangeArrowheads="1"/>
          </p:cNvSpPr>
          <p:nvPr>
            <p:ph idx="1"/>
          </p:nvPr>
        </p:nvSpPr>
        <p:spPr>
          <a:xfrm>
            <a:off x="1331640" y="1295400"/>
            <a:ext cx="7431360" cy="4114800"/>
          </a:xfrm>
        </p:spPr>
        <p:txBody>
          <a:bodyPr>
            <a:normAutofit fontScale="92500" lnSpcReduction="10000"/>
          </a:bodyPr>
          <a:lstStyle/>
          <a:p>
            <a:pPr eaLnBrk="1" hangingPunct="1">
              <a:buNone/>
              <a:defRPr/>
            </a:pPr>
            <a:r>
              <a:rPr lang="es-ES_tradnl" sz="1600" b="1" dirty="0" smtClean="0"/>
              <a:t>RIESGOS</a:t>
            </a:r>
            <a:r>
              <a:rPr lang="es-ES_tradnl" sz="1600" dirty="0" smtClean="0"/>
              <a:t>.</a:t>
            </a:r>
          </a:p>
          <a:p>
            <a:pPr eaLnBrk="1" hangingPunct="1">
              <a:defRPr/>
            </a:pPr>
            <a:r>
              <a:rPr lang="es-ES_tradnl" sz="1600" b="1" dirty="0" smtClean="0"/>
              <a:t>Accidentes por caída</a:t>
            </a:r>
            <a:endParaRPr lang="es-ES_tradnl" sz="1600" dirty="0" smtClean="0"/>
          </a:p>
          <a:p>
            <a:pPr lvl="1" algn="just" eaLnBrk="1" hangingPunct="1">
              <a:defRPr/>
            </a:pPr>
            <a:r>
              <a:rPr lang="es-ES_tradnl" sz="2000" dirty="0" smtClean="0"/>
              <a:t>Caídas a distinto nivel por uso inadecuado o carencia de escaleras manuales.</a:t>
            </a:r>
          </a:p>
          <a:p>
            <a:pPr lvl="2" algn="just" eaLnBrk="1" hangingPunct="1">
              <a:defRPr/>
            </a:pPr>
            <a:r>
              <a:rPr lang="es-ES_tradnl" sz="2000" dirty="0" smtClean="0"/>
              <a:t>Evítelos adoptando las siguientes recomendaciones.</a:t>
            </a:r>
          </a:p>
          <a:p>
            <a:pPr lvl="3" algn="just" eaLnBrk="1" hangingPunct="1">
              <a:defRPr/>
            </a:pPr>
            <a:r>
              <a:rPr lang="es-ES_tradnl" dirty="0" smtClean="0"/>
              <a:t>Utilice siempre escaleras de mano o medios adecuados, y hágalo de forma segura.</a:t>
            </a:r>
          </a:p>
          <a:p>
            <a:pPr lvl="3" algn="just" eaLnBrk="1" hangingPunct="1">
              <a:defRPr/>
            </a:pPr>
            <a:r>
              <a:rPr lang="es-ES_tradnl" dirty="0" smtClean="0"/>
              <a:t>Verifique el buen estado de conservación de las escaleras antes de cada uso .</a:t>
            </a:r>
          </a:p>
          <a:p>
            <a:pPr lvl="3" algn="just" eaLnBrk="1" hangingPunct="1">
              <a:defRPr/>
            </a:pPr>
            <a:r>
              <a:rPr lang="es-ES" dirty="0" smtClean="0"/>
              <a:t>Fije la escalera de forma segura con puntos de apoyo antideslizantes para evitar que la escalera resbale por su base o por el apoyo superior.</a:t>
            </a:r>
          </a:p>
          <a:p>
            <a:pPr lvl="3" algn="just" eaLnBrk="1" hangingPunct="1">
              <a:defRPr/>
            </a:pPr>
            <a:r>
              <a:rPr lang="es-ES_tradnl" dirty="0" smtClean="0"/>
              <a:t>Si el trabajo requiere un desplazamiento lateral cambie de sitio la escalera</a:t>
            </a:r>
            <a:endParaRPr lang="es-ES" dirty="0" smtClean="0"/>
          </a:p>
          <a:p>
            <a:pPr lvl="3" algn="just" eaLnBrk="1" hangingPunct="1">
              <a:defRPr/>
            </a:pPr>
            <a:endParaRPr lang="es-ES_tradnl" sz="1600" dirty="0" smtClean="0"/>
          </a:p>
          <a:p>
            <a:pPr lvl="2" algn="just" eaLnBrk="1" hangingPunct="1">
              <a:defRPr/>
            </a:pPr>
            <a:endParaRPr lang="es-ES_tradnl" dirty="0" smtClean="0"/>
          </a:p>
          <a:p>
            <a:pPr lvl="1" eaLnBrk="1" hangingPunct="1">
              <a:defRPr/>
            </a:pPr>
            <a:endParaRPr lang="es-ES_tradnl" b="1" dirty="0" smtClean="0"/>
          </a:p>
          <a:p>
            <a:pPr eaLnBrk="1" hangingPunct="1">
              <a:defRPr/>
            </a:pPr>
            <a:endParaRPr lang="es-ES_tradnl" dirty="0" smtClean="0"/>
          </a:p>
        </p:txBody>
      </p:sp>
      <p:graphicFrame>
        <p:nvGraphicFramePr>
          <p:cNvPr id="1026" name="Object 4"/>
          <p:cNvGraphicFramePr>
            <a:graphicFrameLocks noChangeAspect="1"/>
          </p:cNvGraphicFramePr>
          <p:nvPr/>
        </p:nvGraphicFramePr>
        <p:xfrm>
          <a:off x="179512" y="3501008"/>
          <a:ext cx="2081213" cy="2514600"/>
        </p:xfrm>
        <a:graphic>
          <a:graphicData uri="http://schemas.openxmlformats.org/presentationml/2006/ole">
            <mc:AlternateContent xmlns:mc="http://schemas.openxmlformats.org/markup-compatibility/2006">
              <mc:Choice xmlns:v="urn:schemas-microsoft-com:vml" Requires="v">
                <p:oleObj spid="_x0000_s252975" name="Fotografía de Photo Editor" r:id="rId3" imgW="2270957" imgH="2743438" progId="">
                  <p:embed/>
                </p:oleObj>
              </mc:Choice>
              <mc:Fallback>
                <p:oleObj name="Fotografía de Photo Editor" r:id="rId3" imgW="2270957" imgH="274343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01008"/>
                        <a:ext cx="208121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5" descr="Color"/>
          <p:cNvPicPr>
            <a:picLocks noChangeAspect="1" noChangeArrowheads="1"/>
          </p:cNvPicPr>
          <p:nvPr/>
        </p:nvPicPr>
        <p:blipFill>
          <a:blip r:embed="rId5" cstate="print"/>
          <a:srcRect/>
          <a:stretch>
            <a:fillRect/>
          </a:stretch>
        </p:blipFill>
        <p:spPr bwMode="auto">
          <a:xfrm>
            <a:off x="1745" y="116632"/>
            <a:ext cx="92075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s-ES_tradnl" sz="2400" dirty="0" smtClean="0"/>
              <a:t>Actividades de trabajo de oficina</a:t>
            </a:r>
            <a:r>
              <a:rPr lang="es-ES_tradnl" dirty="0" smtClean="0"/>
              <a:t/>
            </a:r>
            <a:br>
              <a:rPr lang="es-ES_tradnl" dirty="0" smtClean="0"/>
            </a:br>
            <a:endParaRPr lang="es-ES_tradnl" dirty="0" smtClean="0"/>
          </a:p>
        </p:txBody>
      </p:sp>
      <p:sp>
        <p:nvSpPr>
          <p:cNvPr id="10243" name="Rectangle 3"/>
          <p:cNvSpPr>
            <a:spLocks noGrp="1" noChangeArrowheads="1"/>
          </p:cNvSpPr>
          <p:nvPr>
            <p:ph idx="1"/>
          </p:nvPr>
        </p:nvSpPr>
        <p:spPr>
          <a:xfrm>
            <a:off x="990600" y="1295400"/>
            <a:ext cx="7772400" cy="4114800"/>
          </a:xfrm>
        </p:spPr>
        <p:txBody>
          <a:bodyPr/>
          <a:lstStyle/>
          <a:p>
            <a:pPr eaLnBrk="1" hangingPunct="1">
              <a:buNone/>
              <a:defRPr/>
            </a:pPr>
            <a:r>
              <a:rPr lang="es-ES_tradnl" sz="1600" b="1" dirty="0" smtClean="0"/>
              <a:t>RIESGOS</a:t>
            </a:r>
            <a:r>
              <a:rPr lang="es-ES_tradnl" sz="1600" dirty="0" smtClean="0"/>
              <a:t>.</a:t>
            </a:r>
          </a:p>
          <a:p>
            <a:pPr eaLnBrk="1" hangingPunct="1">
              <a:defRPr/>
            </a:pPr>
            <a:r>
              <a:rPr lang="es-ES_tradnl" sz="1600" b="1" dirty="0" smtClean="0"/>
              <a:t>Accidentes por caída</a:t>
            </a:r>
            <a:endParaRPr lang="es-ES_tradnl" sz="1600" dirty="0" smtClean="0"/>
          </a:p>
          <a:p>
            <a:pPr lvl="1" algn="just" eaLnBrk="1" hangingPunct="1">
              <a:defRPr/>
            </a:pPr>
            <a:r>
              <a:rPr lang="es-ES_tradnl" sz="2000" dirty="0" smtClean="0"/>
              <a:t>Caídas a distinto nivel en las escaleras fijas.</a:t>
            </a:r>
          </a:p>
          <a:p>
            <a:pPr lvl="2" algn="just" eaLnBrk="1" hangingPunct="1">
              <a:defRPr/>
            </a:pPr>
            <a:r>
              <a:rPr lang="es-ES_tradnl" sz="2000" dirty="0" smtClean="0"/>
              <a:t>Evítelos adoptando las siguientes recomendaciones.</a:t>
            </a:r>
          </a:p>
          <a:p>
            <a:pPr lvl="3" algn="just" eaLnBrk="1" hangingPunct="1">
              <a:defRPr/>
            </a:pPr>
            <a:r>
              <a:rPr lang="es-ES_tradnl" dirty="0" smtClean="0"/>
              <a:t>La escalera debe estar en un correcto estado de orden y limpieza, sin objetos que puedan obstaculizar el paso ni sustancias que provoquen resbalones.</a:t>
            </a:r>
          </a:p>
          <a:p>
            <a:pPr lvl="3" algn="just" eaLnBrk="1" hangingPunct="1">
              <a:defRPr/>
            </a:pPr>
            <a:r>
              <a:rPr lang="es-ES_tradnl" dirty="0" smtClean="0"/>
              <a:t>No circule demasiado de prisa y preste atención cuando circule por ellas, un descuido o distracción puede tener consecuencias graves.</a:t>
            </a:r>
          </a:p>
          <a:p>
            <a:pPr lvl="3" algn="just" eaLnBrk="1" hangingPunct="1">
              <a:defRPr/>
            </a:pPr>
            <a:r>
              <a:rPr lang="es-ES_tradnl" dirty="0" smtClean="0"/>
              <a:t>Use calzado adecuado.</a:t>
            </a:r>
          </a:p>
          <a:p>
            <a:pPr lvl="3" algn="just" eaLnBrk="1" hangingPunct="1">
              <a:defRPr/>
            </a:pPr>
            <a:endParaRPr lang="es-ES_tradnl" sz="1600" dirty="0" smtClean="0"/>
          </a:p>
          <a:p>
            <a:pPr lvl="2" algn="just" eaLnBrk="1" hangingPunct="1">
              <a:defRPr/>
            </a:pPr>
            <a:endParaRPr lang="es-ES_tradnl" dirty="0" smtClean="0"/>
          </a:p>
          <a:p>
            <a:pPr lvl="1" eaLnBrk="1" hangingPunct="1">
              <a:defRPr/>
            </a:pPr>
            <a:endParaRPr lang="es-ES_tradnl" b="1" dirty="0" smtClean="0"/>
          </a:p>
          <a:p>
            <a:pPr eaLnBrk="1" hangingPunct="1">
              <a:defRPr/>
            </a:pPr>
            <a:endParaRPr lang="es-ES_tradnl" dirty="0" smtClean="0"/>
          </a:p>
        </p:txBody>
      </p:sp>
      <p:graphicFrame>
        <p:nvGraphicFramePr>
          <p:cNvPr id="2050" name="Object 4"/>
          <p:cNvGraphicFramePr>
            <a:graphicFrameLocks noChangeAspect="1"/>
          </p:cNvGraphicFramePr>
          <p:nvPr/>
        </p:nvGraphicFramePr>
        <p:xfrm>
          <a:off x="990600" y="4684713"/>
          <a:ext cx="1600200" cy="1487487"/>
        </p:xfrm>
        <a:graphic>
          <a:graphicData uri="http://schemas.openxmlformats.org/presentationml/2006/ole">
            <mc:AlternateContent xmlns:mc="http://schemas.openxmlformats.org/markup-compatibility/2006">
              <mc:Choice xmlns:v="urn:schemas-microsoft-com:vml" Requires="v">
                <p:oleObj spid="_x0000_s253999" name="Documento" r:id="rId3" imgW="1118160" imgH="797760" progId="Word.Document.8">
                  <p:embed/>
                </p:oleObj>
              </mc:Choice>
              <mc:Fallback>
                <p:oleObj name="Documento" r:id="rId3" imgW="1118160" imgH="7977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84713"/>
                        <a:ext cx="16002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3" name="Picture 5" descr="Color"/>
          <p:cNvPicPr>
            <a:picLocks noChangeAspect="1" noChangeArrowheads="1"/>
          </p:cNvPicPr>
          <p:nvPr/>
        </p:nvPicPr>
        <p:blipFill>
          <a:blip r:embed="rId5" cstate="print"/>
          <a:srcRect/>
          <a:stretch>
            <a:fillRect/>
          </a:stretch>
        </p:blipFill>
        <p:spPr bwMode="auto">
          <a:xfrm>
            <a:off x="107504" y="202665"/>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s-ES_tradnl" sz="2400" dirty="0" smtClean="0"/>
              <a:t>Actividades de trabajo de oficina</a:t>
            </a:r>
            <a:r>
              <a:rPr lang="es-ES_tradnl" dirty="0" smtClean="0"/>
              <a:t/>
            </a:r>
            <a:br>
              <a:rPr lang="es-ES_tradnl" dirty="0" smtClean="0"/>
            </a:br>
            <a:endParaRPr lang="es-ES_tradnl" dirty="0" smtClean="0"/>
          </a:p>
        </p:txBody>
      </p:sp>
      <p:sp>
        <p:nvSpPr>
          <p:cNvPr id="11267" name="Rectangle 3"/>
          <p:cNvSpPr>
            <a:spLocks noGrp="1" noChangeArrowheads="1"/>
          </p:cNvSpPr>
          <p:nvPr>
            <p:ph idx="1"/>
          </p:nvPr>
        </p:nvSpPr>
        <p:spPr>
          <a:xfrm>
            <a:off x="990600" y="1143000"/>
            <a:ext cx="7772400" cy="4114800"/>
          </a:xfrm>
        </p:spPr>
        <p:txBody>
          <a:bodyPr>
            <a:normAutofit/>
          </a:bodyPr>
          <a:lstStyle/>
          <a:p>
            <a:pPr eaLnBrk="1" hangingPunct="1">
              <a:buNone/>
              <a:defRPr/>
            </a:pPr>
            <a:r>
              <a:rPr lang="es-ES_tradnl" sz="1600" b="1" dirty="0" smtClean="0"/>
              <a:t>RIESGOS</a:t>
            </a:r>
            <a:r>
              <a:rPr lang="es-ES_tradnl" sz="1600" dirty="0" smtClean="0"/>
              <a:t>.</a:t>
            </a:r>
          </a:p>
          <a:p>
            <a:pPr eaLnBrk="1" hangingPunct="1">
              <a:defRPr/>
            </a:pPr>
            <a:r>
              <a:rPr lang="es-ES_tradnl" sz="1600" b="1" dirty="0" smtClean="0"/>
              <a:t>Golpes en estanterías, armarios y archivadores</a:t>
            </a:r>
            <a:r>
              <a:rPr lang="es-ES_tradnl" b="1" dirty="0" smtClean="0"/>
              <a:t>.</a:t>
            </a:r>
          </a:p>
          <a:p>
            <a:pPr lvl="2" algn="just" eaLnBrk="1" hangingPunct="1">
              <a:defRPr/>
            </a:pPr>
            <a:r>
              <a:rPr lang="es-ES_tradnl" sz="2000" dirty="0" smtClean="0"/>
              <a:t>Evítelos adoptando las siguientes recomendaciones.</a:t>
            </a:r>
          </a:p>
          <a:p>
            <a:pPr lvl="3" algn="just" eaLnBrk="1" hangingPunct="1">
              <a:defRPr/>
            </a:pPr>
            <a:r>
              <a:rPr lang="es-ES_tradnl" dirty="0" smtClean="0"/>
              <a:t>Fijar el armario o estantería al suelo o a la pared, o incluso entre sí, para mejorar su estabilidad y evitar su basculamiento.</a:t>
            </a:r>
          </a:p>
          <a:p>
            <a:pPr lvl="3" algn="just" eaLnBrk="1" hangingPunct="1">
              <a:defRPr/>
            </a:pPr>
            <a:r>
              <a:rPr lang="es-ES_tradnl" dirty="0" smtClean="0"/>
              <a:t>Reparta el peso entre los cajones de los archivadores y aproveche toda su profundidad. Si los cajones superiores están demasiado cargados puede provocar su vuelco.</a:t>
            </a:r>
          </a:p>
          <a:p>
            <a:pPr lvl="3" algn="just" eaLnBrk="1" hangingPunct="1">
              <a:defRPr/>
            </a:pPr>
            <a:r>
              <a:rPr lang="es-ES_tradnl" dirty="0" smtClean="0"/>
              <a:t>Los cajones deben disponer de topes que impidan su salida accidental de la guía.</a:t>
            </a:r>
          </a:p>
          <a:p>
            <a:pPr lvl="3" algn="just" eaLnBrk="1" hangingPunct="1">
              <a:defRPr/>
            </a:pPr>
            <a:r>
              <a:rPr lang="es-ES_tradnl" dirty="0" smtClean="0"/>
              <a:t>Mantenga las puertas cerradas, especialmente si son de cristal.</a:t>
            </a:r>
          </a:p>
          <a:p>
            <a:pPr lvl="3" algn="just" eaLnBrk="1" hangingPunct="1">
              <a:defRPr/>
            </a:pPr>
            <a:endParaRPr lang="es-ES_tradnl" dirty="0" smtClean="0"/>
          </a:p>
          <a:p>
            <a:pPr lvl="3" algn="just" eaLnBrk="1" hangingPunct="1">
              <a:defRPr/>
            </a:pPr>
            <a:endParaRPr lang="es-ES_tradnl" dirty="0" smtClean="0"/>
          </a:p>
          <a:p>
            <a:pPr lvl="3" algn="just" eaLnBrk="1" hangingPunct="1">
              <a:defRPr/>
            </a:pPr>
            <a:endParaRPr lang="es-ES_tradnl" sz="1600" dirty="0" smtClean="0"/>
          </a:p>
          <a:p>
            <a:pPr lvl="2" algn="just" eaLnBrk="1" hangingPunct="1">
              <a:defRPr/>
            </a:pPr>
            <a:endParaRPr lang="es-ES_tradnl" dirty="0" smtClean="0"/>
          </a:p>
          <a:p>
            <a:pPr lvl="1" eaLnBrk="1" hangingPunct="1">
              <a:defRPr/>
            </a:pPr>
            <a:endParaRPr lang="es-ES_tradnl" b="1" dirty="0" smtClean="0"/>
          </a:p>
          <a:p>
            <a:pPr eaLnBrk="1" hangingPunct="1">
              <a:defRPr/>
            </a:pPr>
            <a:endParaRPr lang="es-ES_tradnl" dirty="0" smtClean="0"/>
          </a:p>
        </p:txBody>
      </p:sp>
      <p:graphicFrame>
        <p:nvGraphicFramePr>
          <p:cNvPr id="3074" name="Object 4"/>
          <p:cNvGraphicFramePr>
            <a:graphicFrameLocks noChangeAspect="1"/>
          </p:cNvGraphicFramePr>
          <p:nvPr/>
        </p:nvGraphicFramePr>
        <p:xfrm>
          <a:off x="0" y="4365104"/>
          <a:ext cx="1917700" cy="2286000"/>
        </p:xfrm>
        <a:graphic>
          <a:graphicData uri="http://schemas.openxmlformats.org/presentationml/2006/ole">
            <mc:AlternateContent xmlns:mc="http://schemas.openxmlformats.org/markup-compatibility/2006">
              <mc:Choice xmlns:v="urn:schemas-microsoft-com:vml" Requires="v">
                <p:oleObj spid="_x0000_s255023" name="Fotografía de Photo Editor" r:id="rId3" imgW="2430476" imgH="2895238" progId="">
                  <p:embed/>
                </p:oleObj>
              </mc:Choice>
              <mc:Fallback>
                <p:oleObj name="Fotografía de Photo Editor" r:id="rId3" imgW="2430476" imgH="289523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5104"/>
                        <a:ext cx="19177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7" name="Picture 5" descr="Color"/>
          <p:cNvPicPr>
            <a:picLocks noChangeAspect="1" noChangeArrowheads="1"/>
          </p:cNvPicPr>
          <p:nvPr/>
        </p:nvPicPr>
        <p:blipFill>
          <a:blip r:embed="rId5" cstate="print"/>
          <a:srcRect/>
          <a:stretch>
            <a:fillRect/>
          </a:stretch>
        </p:blipFill>
        <p:spPr bwMode="auto">
          <a:xfrm>
            <a:off x="107504"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066800" y="304800"/>
            <a:ext cx="7772400" cy="1143000"/>
          </a:xfrm>
        </p:spPr>
        <p:txBody>
          <a:bodyPr/>
          <a:lstStyle/>
          <a:p>
            <a:pPr eaLnBrk="1" hangingPunct="1">
              <a:defRPr/>
            </a:pPr>
            <a:r>
              <a:rPr lang="es-ES_tradnl" sz="2400" smtClean="0"/>
              <a:t>Actividades de trabajo de oficina</a:t>
            </a:r>
            <a:br>
              <a:rPr lang="es-ES_tradnl" sz="2400" smtClean="0"/>
            </a:br>
            <a:endParaRPr lang="es-ES_tradnl" sz="2400" smtClean="0"/>
          </a:p>
        </p:txBody>
      </p:sp>
      <p:sp>
        <p:nvSpPr>
          <p:cNvPr id="12291" name="Rectangle 3"/>
          <p:cNvSpPr>
            <a:spLocks noGrp="1" noChangeArrowheads="1"/>
          </p:cNvSpPr>
          <p:nvPr>
            <p:ph idx="1"/>
          </p:nvPr>
        </p:nvSpPr>
        <p:spPr>
          <a:xfrm>
            <a:off x="990600" y="990600"/>
            <a:ext cx="7772400" cy="4886672"/>
          </a:xfrm>
        </p:spPr>
        <p:txBody>
          <a:bodyPr>
            <a:normAutofit/>
          </a:bodyPr>
          <a:lstStyle/>
          <a:p>
            <a:pPr eaLnBrk="1" hangingPunct="1">
              <a:buNone/>
              <a:defRPr/>
            </a:pPr>
            <a:r>
              <a:rPr lang="es-ES_tradnl" sz="1800" b="1" dirty="0" smtClean="0"/>
              <a:t>RIESGOS</a:t>
            </a:r>
            <a:r>
              <a:rPr lang="es-ES_tradnl" sz="1800" dirty="0" smtClean="0"/>
              <a:t>.</a:t>
            </a:r>
          </a:p>
          <a:p>
            <a:pPr marL="82296" indent="0" eaLnBrk="1" hangingPunct="1">
              <a:buNone/>
              <a:defRPr/>
            </a:pPr>
            <a:r>
              <a:rPr lang="es-ES_tradnl" sz="1800" b="1" dirty="0" smtClean="0"/>
              <a:t>Contactos eléctricos.</a:t>
            </a:r>
          </a:p>
          <a:p>
            <a:pPr algn="just" eaLnBrk="1" hangingPunct="1">
              <a:buFont typeface="Wingdings" pitchFamily="2" charset="2"/>
              <a:buNone/>
              <a:defRPr/>
            </a:pPr>
            <a:r>
              <a:rPr lang="es-ES_tradnl" sz="2000" dirty="0" smtClean="0"/>
              <a:t>Evítelos adoptando las siguientes recomendaciones.</a:t>
            </a:r>
          </a:p>
          <a:p>
            <a:pPr lvl="2" algn="just" eaLnBrk="1" hangingPunct="1">
              <a:defRPr/>
            </a:pPr>
            <a:r>
              <a:rPr lang="es-ES_tradnl" sz="1600" dirty="0" smtClean="0">
                <a:cs typeface="Times New Roman" pitchFamily="18" charset="0"/>
              </a:rPr>
              <a:t>1.</a:t>
            </a:r>
            <a:r>
              <a:rPr lang="es-ES_tradnl" sz="1600" dirty="0" smtClean="0"/>
              <a:t>Verifique el estado de un equipo o instalación antes de su uso: cables, clavijas, carcasas, etc... Compruebe que los alargadores y bases de enchufe disponen del mismo número de contactos de conexión que el aparato a utilizar.</a:t>
            </a:r>
          </a:p>
          <a:p>
            <a:pPr lvl="2" algn="just" eaLnBrk="1" hangingPunct="1">
              <a:defRPr/>
            </a:pPr>
            <a:r>
              <a:rPr lang="es-ES_tradnl" sz="1600" dirty="0" smtClean="0">
                <a:cs typeface="Times New Roman" pitchFamily="18" charset="0"/>
              </a:rPr>
              <a:t>2</a:t>
            </a:r>
            <a:r>
              <a:rPr lang="es-ES_tradnl" sz="1600" dirty="0" smtClean="0">
                <a:latin typeface="Times" pitchFamily="18" charset="0"/>
                <a:cs typeface="Times New Roman" pitchFamily="18" charset="0"/>
              </a:rPr>
              <a:t>.</a:t>
            </a:r>
            <a:r>
              <a:rPr lang="es-ES_tradnl" sz="1600" dirty="0" smtClean="0"/>
              <a:t>Opere únicamente los mandos previstos por el constructor o el instalador y no altere los dispositivos de seguridad. </a:t>
            </a:r>
            <a:r>
              <a:rPr lang="es-ES_tradnl" sz="1600" b="1" u="sng" dirty="0" smtClean="0"/>
              <a:t>Para desconectar un equipo tire de la clavija, nunca del cable.</a:t>
            </a:r>
          </a:p>
          <a:p>
            <a:pPr lvl="2" algn="just" eaLnBrk="1" hangingPunct="1">
              <a:defRPr/>
            </a:pPr>
            <a:r>
              <a:rPr lang="es-ES_tradnl" sz="1600" dirty="0" smtClean="0">
                <a:cs typeface="Times New Roman" pitchFamily="18" charset="0"/>
              </a:rPr>
              <a:t>3.</a:t>
            </a:r>
            <a:r>
              <a:rPr lang="es-ES_tradnl" sz="1600" dirty="0" smtClean="0"/>
              <a:t>No utilice equipos ni instalaciones cuando estén mojados, cuando sea Vd. quién esté mojado o en presencia de agua y humedad. Los equipos eléctricos se ubicarán en lugares secos y nunca deberán mojarse.</a:t>
            </a:r>
          </a:p>
          <a:p>
            <a:pPr lvl="2" algn="just" eaLnBrk="1" hangingPunct="1">
              <a:defRPr/>
            </a:pPr>
            <a:r>
              <a:rPr lang="es-ES_tradnl" sz="1600" dirty="0" smtClean="0">
                <a:cs typeface="Times New Roman" pitchFamily="18" charset="0"/>
              </a:rPr>
              <a:t>4.</a:t>
            </a:r>
            <a:r>
              <a:rPr lang="es-ES_tradnl" sz="1600" dirty="0" smtClean="0"/>
              <a:t>Como primera medida, en caso de incidentes o avería, desconecte la corriente</a:t>
            </a:r>
            <a:r>
              <a:rPr lang="es-ES_tradnl" sz="1600" u="sng" dirty="0" smtClean="0"/>
              <a:t>. </a:t>
            </a:r>
            <a:r>
              <a:rPr lang="es-ES_tradnl" sz="1600" b="1" u="sng" dirty="0" smtClean="0">
                <a:solidFill>
                  <a:srgbClr val="FF0000"/>
                </a:solidFill>
              </a:rPr>
              <a:t>No toque directamente a una persona electrizada,</a:t>
            </a:r>
            <a:r>
              <a:rPr lang="es-ES_tradnl" sz="1600" b="1" dirty="0" smtClean="0"/>
              <a:t> </a:t>
            </a:r>
            <a:r>
              <a:rPr lang="es-ES_tradnl" sz="1600" dirty="0" smtClean="0"/>
              <a:t>desconecte la corriente y en caso que ello no fuera posible, desengánchela con un elemento aislante (listón, tabla, silla de madera, etc.).</a:t>
            </a:r>
          </a:p>
          <a:p>
            <a:pPr lvl="3" algn="just" eaLnBrk="1" hangingPunct="1">
              <a:defRPr/>
            </a:pPr>
            <a:endParaRPr lang="es-ES_tradnl" sz="1600" dirty="0" smtClean="0"/>
          </a:p>
          <a:p>
            <a:pPr lvl="3" algn="just" eaLnBrk="1" hangingPunct="1">
              <a:defRPr/>
            </a:pPr>
            <a:endParaRPr lang="es-ES_tradnl" sz="1600" dirty="0" smtClean="0"/>
          </a:p>
          <a:p>
            <a:pPr lvl="2" algn="just" eaLnBrk="1" hangingPunct="1">
              <a:defRPr/>
            </a:pPr>
            <a:endParaRPr lang="es-ES_tradnl" dirty="0" smtClean="0"/>
          </a:p>
          <a:p>
            <a:pPr lvl="1" eaLnBrk="1" hangingPunct="1">
              <a:defRPr/>
            </a:pPr>
            <a:endParaRPr lang="es-ES_tradnl" b="1" dirty="0" smtClean="0"/>
          </a:p>
          <a:p>
            <a:pPr eaLnBrk="1" hangingPunct="1">
              <a:defRPr/>
            </a:pPr>
            <a:endParaRPr lang="es-ES_tradnl" dirty="0" smtClean="0"/>
          </a:p>
        </p:txBody>
      </p:sp>
      <p:graphicFrame>
        <p:nvGraphicFramePr>
          <p:cNvPr id="4098" name="Object 4"/>
          <p:cNvGraphicFramePr>
            <a:graphicFrameLocks noChangeAspect="1"/>
          </p:cNvGraphicFramePr>
          <p:nvPr>
            <p:extLst>
              <p:ext uri="{D42A27DB-BD31-4B8C-83A1-F6EECF244321}">
                <p14:modId xmlns:p14="http://schemas.microsoft.com/office/powerpoint/2010/main" val="832721491"/>
              </p:ext>
            </p:extLst>
          </p:nvPr>
        </p:nvGraphicFramePr>
        <p:xfrm>
          <a:off x="7236470" y="5157192"/>
          <a:ext cx="1440160" cy="1543297"/>
        </p:xfrm>
        <a:graphic>
          <a:graphicData uri="http://schemas.openxmlformats.org/presentationml/2006/ole">
            <mc:AlternateContent xmlns:mc="http://schemas.openxmlformats.org/markup-compatibility/2006">
              <mc:Choice xmlns:v="urn:schemas-microsoft-com:vml" Requires="v">
                <p:oleObj spid="_x0000_s256047" name="Fotografía de Photo Editor" r:id="rId3" imgW="2293333" imgH="2171888" progId="">
                  <p:embed/>
                </p:oleObj>
              </mc:Choice>
              <mc:Fallback>
                <p:oleObj name="Fotografía de Photo Editor" r:id="rId3" imgW="2293333" imgH="217188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470" y="5157192"/>
                        <a:ext cx="1440160" cy="154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5" descr="Color"/>
          <p:cNvPicPr>
            <a:picLocks noChangeAspect="1" noChangeArrowheads="1"/>
          </p:cNvPicPr>
          <p:nvPr/>
        </p:nvPicPr>
        <p:blipFill>
          <a:blip r:embed="rId5" cstate="print"/>
          <a:srcRect/>
          <a:stretch>
            <a:fillRect/>
          </a:stretch>
        </p:blipFill>
        <p:spPr bwMode="auto">
          <a:xfrm>
            <a:off x="107504" y="332656"/>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066800" y="304800"/>
            <a:ext cx="7772400" cy="1143000"/>
          </a:xfrm>
        </p:spPr>
        <p:txBody>
          <a:bodyPr/>
          <a:lstStyle/>
          <a:p>
            <a:pPr eaLnBrk="1" hangingPunct="1">
              <a:defRPr/>
            </a:pPr>
            <a:r>
              <a:rPr lang="es-ES_tradnl" sz="2400" dirty="0" smtClean="0"/>
              <a:t>Actividades de trabajo de oficina</a:t>
            </a:r>
          </a:p>
        </p:txBody>
      </p:sp>
      <p:sp>
        <p:nvSpPr>
          <p:cNvPr id="13315" name="Rectangle 3"/>
          <p:cNvSpPr>
            <a:spLocks noGrp="1" noRot="1" noChangeArrowheads="1"/>
          </p:cNvSpPr>
          <p:nvPr>
            <p:ph idx="1"/>
          </p:nvPr>
        </p:nvSpPr>
        <p:spPr>
          <a:xfrm>
            <a:off x="990600" y="1600200"/>
            <a:ext cx="7772400" cy="4114800"/>
          </a:xfrm>
        </p:spPr>
        <p:txBody>
          <a:bodyPr>
            <a:normAutofit fontScale="92500"/>
          </a:bodyPr>
          <a:lstStyle/>
          <a:p>
            <a:pPr eaLnBrk="1" hangingPunct="1">
              <a:buNone/>
              <a:defRPr/>
            </a:pPr>
            <a:r>
              <a:rPr lang="es-ES_tradnl" sz="1600" b="1" dirty="0" smtClean="0"/>
              <a:t>RIESGOS</a:t>
            </a:r>
            <a:r>
              <a:rPr lang="es-ES_tradnl" sz="1600" dirty="0" smtClean="0"/>
              <a:t>.</a:t>
            </a:r>
          </a:p>
          <a:p>
            <a:pPr algn="just" eaLnBrk="1" hangingPunct="1">
              <a:buNone/>
              <a:defRPr/>
            </a:pPr>
            <a:r>
              <a:rPr lang="es-ES_tradnl" sz="2000" b="1" dirty="0" smtClean="0"/>
              <a:t>Orden y limpieza.</a:t>
            </a:r>
          </a:p>
          <a:p>
            <a:pPr algn="just" eaLnBrk="1" hangingPunct="1">
              <a:defRPr/>
            </a:pPr>
            <a:r>
              <a:rPr lang="es-ES_tradnl" sz="1600" dirty="0" smtClean="0"/>
              <a:t>Coloque todos los utensilios, herramientas y productos en armarios, estantes y receptáculos adecuados. No deje las tijeras sobre la mesa o estanterías, guárdelas en el cajón. Todo debe resultar fácilmente accesible, especialmente las cosas de uso común.</a:t>
            </a:r>
          </a:p>
          <a:p>
            <a:pPr algn="just" eaLnBrk="1" hangingPunct="1">
              <a:defRPr/>
            </a:pPr>
            <a:r>
              <a:rPr lang="es-ES_tradnl" sz="1600" u="sng" dirty="0" smtClean="0"/>
              <a:t>Deje los pasillos despejados, libres de obstáculos</a:t>
            </a:r>
            <a:r>
              <a:rPr lang="es-ES_tradnl" sz="1600" dirty="0" smtClean="0"/>
              <a:t> facilitando el paso de las personas y evitando las caídas por tropiezos.</a:t>
            </a:r>
          </a:p>
          <a:p>
            <a:pPr algn="just" eaLnBrk="1" hangingPunct="1">
              <a:defRPr/>
            </a:pPr>
            <a:r>
              <a:rPr lang="es-ES_tradnl" sz="1600" dirty="0" smtClean="0"/>
              <a:t>No sobrecargue las estanterías, pisos, </a:t>
            </a:r>
            <a:r>
              <a:rPr lang="es-ES_tradnl" sz="1600" u="sng" dirty="0" smtClean="0">
                <a:solidFill>
                  <a:srgbClr val="FF0000"/>
                </a:solidFill>
              </a:rPr>
              <a:t>no obstruya las zonas de paso</a:t>
            </a:r>
            <a:r>
              <a:rPr lang="es-ES_tradnl" sz="1600" dirty="0" smtClean="0"/>
              <a:t>, delimitando, para ello, las zonas de almacenamiento. Los materiales más pesados se colocarán en zonas más accesibles</a:t>
            </a:r>
          </a:p>
          <a:p>
            <a:pPr algn="just" eaLnBrk="1" hangingPunct="1">
              <a:defRPr/>
            </a:pPr>
            <a:r>
              <a:rPr lang="es-ES_tradnl" sz="1600" dirty="0" smtClean="0"/>
              <a:t>Coloque el material en desuso, roto, basuras desperdicios, etc., en recipientes adecuados.</a:t>
            </a:r>
          </a:p>
          <a:p>
            <a:pPr algn="just" eaLnBrk="1" hangingPunct="1">
              <a:defRPr/>
            </a:pPr>
            <a:r>
              <a:rPr lang="es-ES_tradnl" sz="1600" dirty="0" smtClean="0"/>
              <a:t>Utilice la papelera para depositar papeles. Nunca tire cristales rotos o elementos cortantes en la papelera.</a:t>
            </a:r>
          </a:p>
          <a:p>
            <a:pPr algn="just" eaLnBrk="1" hangingPunct="1">
              <a:defRPr/>
            </a:pPr>
            <a:r>
              <a:rPr lang="es-ES_tradnl" sz="1600" b="1" dirty="0" smtClean="0"/>
              <a:t>No deposite papeles o carpetas, sobre elementos de calefacción, / estufas radiadores..., el sobrecalentamiento puede provocar un incendio.</a:t>
            </a:r>
          </a:p>
          <a:p>
            <a:pPr marL="82296" indent="0" algn="just" eaLnBrk="1" hangingPunct="1">
              <a:buNone/>
              <a:defRPr/>
            </a:pPr>
            <a:endParaRPr lang="es-ES_tradnl" sz="1600" dirty="0" smtClean="0"/>
          </a:p>
        </p:txBody>
      </p:sp>
      <p:pic>
        <p:nvPicPr>
          <p:cNvPr id="22532" name="Picture 4" descr="Color"/>
          <p:cNvPicPr>
            <a:picLocks noChangeAspect="1" noChangeArrowheads="1"/>
          </p:cNvPicPr>
          <p:nvPr/>
        </p:nvPicPr>
        <p:blipFill>
          <a:blip r:embed="rId2" cstate="print"/>
          <a:srcRect/>
          <a:stretch>
            <a:fillRect/>
          </a:stretch>
        </p:blipFill>
        <p:spPr bwMode="auto">
          <a:xfrm>
            <a:off x="36694" y="26064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066800" y="304800"/>
            <a:ext cx="7772400" cy="1143000"/>
          </a:xfrm>
        </p:spPr>
        <p:txBody>
          <a:bodyPr/>
          <a:lstStyle/>
          <a:p>
            <a:pPr eaLnBrk="1" hangingPunct="1">
              <a:defRPr/>
            </a:pPr>
            <a:r>
              <a:rPr lang="es-ES_tradnl" sz="2400" smtClean="0"/>
              <a:t>Actividades de trabajo de oficina</a:t>
            </a:r>
            <a:br>
              <a:rPr lang="es-ES_tradnl" sz="2400" smtClean="0"/>
            </a:br>
            <a:r>
              <a:rPr lang="es-ES_tradnl" sz="2400" smtClean="0"/>
              <a:t>Ergonomía</a:t>
            </a:r>
          </a:p>
        </p:txBody>
      </p:sp>
      <p:sp>
        <p:nvSpPr>
          <p:cNvPr id="14339" name="Rectangle 3"/>
          <p:cNvSpPr>
            <a:spLocks noGrp="1" noRot="1" noChangeArrowheads="1"/>
          </p:cNvSpPr>
          <p:nvPr>
            <p:ph idx="1"/>
          </p:nvPr>
        </p:nvSpPr>
        <p:spPr>
          <a:xfrm>
            <a:off x="1066800" y="1600200"/>
            <a:ext cx="7772400" cy="4114800"/>
          </a:xfrm>
        </p:spPr>
        <p:txBody>
          <a:bodyPr>
            <a:normAutofit fontScale="92500"/>
          </a:bodyPr>
          <a:lstStyle/>
          <a:p>
            <a:pPr algn="just" eaLnBrk="1" hangingPunct="1">
              <a:lnSpc>
                <a:spcPts val="2400"/>
              </a:lnSpc>
              <a:defRPr/>
            </a:pPr>
            <a:r>
              <a:rPr lang="es-ES_tradnl" sz="2000" dirty="0" smtClean="0"/>
              <a:t>Conjunto de disciplinas cuyo objetivo es adecuar o acomodar el puesto de trabajo a las características de la persona que en él desempeña su actividad, tiene por objeto determinar y adecuar los factores de influencia para desarrollar el trabajo de la forma más segura, eficiente y confortable posible</a:t>
            </a:r>
            <a:r>
              <a:rPr lang="es-ES_tradnl" dirty="0" smtClean="0"/>
              <a:t>.</a:t>
            </a:r>
          </a:p>
          <a:p>
            <a:pPr algn="just" eaLnBrk="1" hangingPunct="1">
              <a:defRPr/>
            </a:pPr>
            <a:r>
              <a:rPr lang="es-ES_tradnl" sz="2000" dirty="0" smtClean="0"/>
              <a:t>A través del análisis ergonómico de la geometría del puesto de trabajo se pretende hallar la óptima relación entre las condiciones antropométricas del usuario y los elementos estáticos (mobiliario) que lo componen. Para un trabajo en condiciones de confort se tienen en cuenta: </a:t>
            </a:r>
          </a:p>
          <a:p>
            <a:pPr lvl="3" algn="just" eaLnBrk="1" hangingPunct="1">
              <a:spcBef>
                <a:spcPts val="500"/>
              </a:spcBef>
              <a:spcAft>
                <a:spcPts val="500"/>
              </a:spcAft>
              <a:buFont typeface="Symbol" pitchFamily="18" charset="2"/>
              <a:buChar char="·"/>
              <a:defRPr/>
            </a:pPr>
            <a:r>
              <a:rPr lang="es-ES_tradnl" dirty="0" smtClean="0"/>
              <a:t>Dimensiones del puesto. </a:t>
            </a:r>
          </a:p>
          <a:p>
            <a:pPr lvl="3" algn="just" eaLnBrk="1" hangingPunct="1">
              <a:spcBef>
                <a:spcPts val="500"/>
              </a:spcBef>
              <a:spcAft>
                <a:spcPts val="500"/>
              </a:spcAft>
              <a:buFont typeface="Symbol" pitchFamily="18" charset="2"/>
              <a:buChar char="·"/>
              <a:defRPr/>
            </a:pPr>
            <a:r>
              <a:rPr lang="es-ES_tradnl" dirty="0" smtClean="0"/>
              <a:t>Postura de trabajo. </a:t>
            </a:r>
          </a:p>
          <a:p>
            <a:pPr lvl="3" algn="just" eaLnBrk="1" hangingPunct="1">
              <a:spcBef>
                <a:spcPts val="500"/>
              </a:spcBef>
              <a:spcAft>
                <a:spcPts val="500"/>
              </a:spcAft>
              <a:buFont typeface="Symbol" pitchFamily="18" charset="2"/>
              <a:buChar char="·"/>
              <a:defRPr/>
            </a:pPr>
            <a:r>
              <a:rPr lang="es-ES_tradnl" dirty="0" smtClean="0"/>
              <a:t>Exigencias del confort ambiental. </a:t>
            </a:r>
          </a:p>
          <a:p>
            <a:pPr eaLnBrk="1" hangingPunct="1">
              <a:defRPr/>
            </a:pPr>
            <a:endParaRPr lang="es-ES_tradnl" sz="1600" dirty="0" smtClean="0"/>
          </a:p>
        </p:txBody>
      </p:sp>
      <p:pic>
        <p:nvPicPr>
          <p:cNvPr id="23556" name="Picture 4" descr="Color"/>
          <p:cNvPicPr>
            <a:picLocks noChangeAspect="1" noChangeArrowheads="1"/>
          </p:cNvPicPr>
          <p:nvPr/>
        </p:nvPicPr>
        <p:blipFill>
          <a:blip r:embed="rId2" cstate="print"/>
          <a:srcRect/>
          <a:stretch>
            <a:fillRect/>
          </a:stretch>
        </p:blipFill>
        <p:spPr bwMode="auto">
          <a:xfrm>
            <a:off x="0" y="332656"/>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Definiciones</a:t>
            </a:r>
            <a:endParaRPr lang="es-ES" dirty="0"/>
          </a:p>
        </p:txBody>
      </p:sp>
      <p:sp>
        <p:nvSpPr>
          <p:cNvPr id="3" name="2 Marcador de contenido"/>
          <p:cNvSpPr>
            <a:spLocks noGrp="1"/>
          </p:cNvSpPr>
          <p:nvPr>
            <p:ph idx="1"/>
          </p:nvPr>
        </p:nvSpPr>
        <p:spPr/>
        <p:txBody>
          <a:bodyPr/>
          <a:lstStyle/>
          <a:p>
            <a:pPr algn="just"/>
            <a:r>
              <a:rPr lang="es-ES" dirty="0" smtClean="0"/>
              <a:t>Si el teletrabajo no forma parte de la descripción inicial del puesto, y si el empresario hace una oferta de teletrabajo, el trabajador puede aceptarla o rechazarla.</a:t>
            </a:r>
          </a:p>
          <a:p>
            <a:pPr algn="just"/>
            <a:endParaRPr lang="es-ES" dirty="0" smtClean="0"/>
          </a:p>
          <a:p>
            <a:pPr algn="just"/>
            <a:r>
              <a:rPr lang="es-ES" dirty="0" smtClean="0"/>
              <a:t>Si es el trabajador quien expresa su deseo de teletrabajar el empresario puede aceptarla o rechazarla.</a:t>
            </a:r>
            <a:endParaRPr lang="es-ES" dirty="0"/>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066800" y="304800"/>
            <a:ext cx="7772400" cy="1143000"/>
          </a:xfrm>
        </p:spPr>
        <p:txBody>
          <a:bodyPr/>
          <a:lstStyle/>
          <a:p>
            <a:pPr eaLnBrk="1" hangingPunct="1">
              <a:defRPr/>
            </a:pPr>
            <a:r>
              <a:rPr lang="es-ES_tradnl" sz="2400" smtClean="0"/>
              <a:t>Actividades de trabajo de oficina</a:t>
            </a:r>
            <a:br>
              <a:rPr lang="es-ES_tradnl" sz="2400" smtClean="0"/>
            </a:br>
            <a:r>
              <a:rPr lang="es-ES_tradnl" sz="2400" smtClean="0"/>
              <a:t>Ergonomía</a:t>
            </a:r>
          </a:p>
        </p:txBody>
      </p:sp>
      <p:sp>
        <p:nvSpPr>
          <p:cNvPr id="17411" name="Rectangle 3"/>
          <p:cNvSpPr>
            <a:spLocks noGrp="1" noRot="1" noChangeArrowheads="1"/>
          </p:cNvSpPr>
          <p:nvPr>
            <p:ph idx="1"/>
          </p:nvPr>
        </p:nvSpPr>
        <p:spPr>
          <a:xfrm>
            <a:off x="1066800" y="1600200"/>
            <a:ext cx="7772400" cy="4114800"/>
          </a:xfrm>
        </p:spPr>
        <p:txBody>
          <a:bodyPr/>
          <a:lstStyle/>
          <a:p>
            <a:pPr eaLnBrk="1" hangingPunct="1">
              <a:defRPr/>
            </a:pPr>
            <a:r>
              <a:rPr lang="es-ES_tradnl" sz="2400" b="1" dirty="0" smtClean="0"/>
              <a:t>Espacio de trabajo:</a:t>
            </a:r>
            <a:endParaRPr lang="es-ES_tradnl" sz="2400" dirty="0" smtClean="0"/>
          </a:p>
          <a:p>
            <a:pPr lvl="2" algn="just" eaLnBrk="1" hangingPunct="1">
              <a:defRPr/>
            </a:pPr>
            <a:r>
              <a:rPr lang="es-ES_tradnl" dirty="0" smtClean="0">
                <a:cs typeface="Times New Roman" pitchFamily="18" charset="0"/>
              </a:rPr>
              <a:t>a.	</a:t>
            </a:r>
            <a:r>
              <a:rPr lang="es-ES_tradnl" dirty="0" smtClean="0"/>
              <a:t>2 metros cuadrados de superficie libre por trabajador.</a:t>
            </a:r>
          </a:p>
          <a:p>
            <a:pPr lvl="2" eaLnBrk="1" hangingPunct="1">
              <a:defRPr/>
            </a:pPr>
            <a:r>
              <a:rPr lang="es-ES_tradnl" dirty="0" smtClean="0">
                <a:cs typeface="Times New Roman" pitchFamily="18" charset="0"/>
              </a:rPr>
              <a:t>b.	</a:t>
            </a:r>
            <a:r>
              <a:rPr lang="es-ES_tradnl" dirty="0" smtClean="0"/>
              <a:t>10 metros cúbicos, no ocupados, por trabajador</a:t>
            </a:r>
            <a:r>
              <a:rPr lang="es-ES_tradnl" dirty="0" smtClean="0">
                <a:latin typeface="Times" pitchFamily="18" charset="0"/>
              </a:rPr>
              <a:t>.</a:t>
            </a:r>
          </a:p>
          <a:p>
            <a:pPr eaLnBrk="1" hangingPunct="1">
              <a:defRPr/>
            </a:pPr>
            <a:endParaRPr lang="es-ES_tradnl" sz="1600" dirty="0" smtClean="0"/>
          </a:p>
        </p:txBody>
      </p:sp>
      <p:graphicFrame>
        <p:nvGraphicFramePr>
          <p:cNvPr id="6146" name="Object 4"/>
          <p:cNvGraphicFramePr>
            <a:graphicFrameLocks noChangeAspect="1"/>
          </p:cNvGraphicFramePr>
          <p:nvPr/>
        </p:nvGraphicFramePr>
        <p:xfrm>
          <a:off x="2895600" y="3962400"/>
          <a:ext cx="3681413" cy="2598738"/>
        </p:xfrm>
        <a:graphic>
          <a:graphicData uri="http://schemas.openxmlformats.org/presentationml/2006/ole">
            <mc:AlternateContent xmlns:mc="http://schemas.openxmlformats.org/markup-compatibility/2006">
              <mc:Choice xmlns:v="urn:schemas-microsoft-com:vml" Requires="v">
                <p:oleObj spid="_x0000_s258095" name="Fotografía de Photo Editor" r:id="rId3" imgW="3680779" imgH="2598645" progId="">
                  <p:embed/>
                </p:oleObj>
              </mc:Choice>
              <mc:Fallback>
                <p:oleObj name="Fotografía de Photo Editor" r:id="rId3" imgW="3680779" imgH="2598645"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962400"/>
                        <a:ext cx="3681413" cy="259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9" name="Picture 5" descr="Color"/>
          <p:cNvPicPr>
            <a:picLocks noChangeAspect="1" noChangeArrowheads="1"/>
          </p:cNvPicPr>
          <p:nvPr/>
        </p:nvPicPr>
        <p:blipFill>
          <a:blip r:embed="rId5" cstate="print"/>
          <a:srcRect/>
          <a:stretch>
            <a:fillRect/>
          </a:stretch>
        </p:blipFill>
        <p:spPr bwMode="auto">
          <a:xfrm>
            <a:off x="107504" y="332656"/>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304800"/>
            <a:ext cx="3960812" cy="1143000"/>
          </a:xfrm>
        </p:spPr>
        <p:txBody>
          <a:bodyPr>
            <a:normAutofit fontScale="90000"/>
          </a:bodyPr>
          <a:lstStyle/>
          <a:p>
            <a:pPr eaLnBrk="1" hangingPunct="1">
              <a:defRPr/>
            </a:pPr>
            <a:r>
              <a:rPr lang="es-ES_tradnl" sz="2400" dirty="0" smtClean="0"/>
              <a:t>Actividades de trabajo de oficina</a:t>
            </a:r>
            <a:br>
              <a:rPr lang="es-ES_tradnl" sz="2400" dirty="0" smtClean="0"/>
            </a:br>
            <a:r>
              <a:rPr lang="es-ES_tradnl" sz="2400" dirty="0" smtClean="0"/>
              <a:t>Ergonomía</a:t>
            </a:r>
          </a:p>
        </p:txBody>
      </p:sp>
      <p:sp>
        <p:nvSpPr>
          <p:cNvPr id="16387" name="Rectangle 3"/>
          <p:cNvSpPr>
            <a:spLocks noGrp="1" noChangeArrowheads="1"/>
          </p:cNvSpPr>
          <p:nvPr>
            <p:ph idx="1"/>
          </p:nvPr>
        </p:nvSpPr>
        <p:spPr>
          <a:xfrm>
            <a:off x="1066800" y="1600200"/>
            <a:ext cx="7772400" cy="4114800"/>
          </a:xfrm>
        </p:spPr>
        <p:txBody>
          <a:bodyPr>
            <a:normAutofit fontScale="92500" lnSpcReduction="10000"/>
          </a:bodyPr>
          <a:lstStyle/>
          <a:p>
            <a:pPr eaLnBrk="1" hangingPunct="1">
              <a:defRPr/>
            </a:pPr>
            <a:r>
              <a:rPr lang="es-ES_tradnl" sz="2000" dirty="0" smtClean="0">
                <a:solidFill>
                  <a:srgbClr val="FF0000"/>
                </a:solidFill>
              </a:rPr>
              <a:t>Puesto de trabajo .</a:t>
            </a:r>
          </a:p>
          <a:p>
            <a:pPr lvl="1" algn="just" eaLnBrk="1" hangingPunct="1">
              <a:defRPr/>
            </a:pPr>
            <a:r>
              <a:rPr lang="es-ES_tradnl" sz="1800" dirty="0" smtClean="0">
                <a:solidFill>
                  <a:srgbClr val="FF0000"/>
                </a:solidFill>
              </a:rPr>
              <a:t> El mobiliario de oficina, esta diseñado con elementos ajustables, de forma que cubra un intervalo del percentil 5 al 95 de la población. Aquellos trabajadores que se encuentren fuera de este intervalo, necesitaran ajustes particulares y/o mobiliario especial.</a:t>
            </a:r>
            <a:endParaRPr lang="es-ES_tradnl" dirty="0" smtClean="0">
              <a:solidFill>
                <a:srgbClr val="FF0000"/>
              </a:solidFill>
            </a:endParaRPr>
          </a:p>
          <a:p>
            <a:pPr algn="just" eaLnBrk="1" hangingPunct="1">
              <a:defRPr/>
            </a:pPr>
            <a:r>
              <a:rPr lang="es-ES_tradnl" sz="1600" b="1" dirty="0" smtClean="0">
                <a:solidFill>
                  <a:srgbClr val="FF0000"/>
                </a:solidFill>
              </a:rPr>
              <a:t>MESA:</a:t>
            </a:r>
          </a:p>
          <a:p>
            <a:pPr lvl="1" algn="just" eaLnBrk="1" hangingPunct="1">
              <a:defRPr/>
            </a:pPr>
            <a:r>
              <a:rPr lang="es-ES_tradnl" sz="1800" dirty="0" smtClean="0">
                <a:solidFill>
                  <a:srgbClr val="FF0000"/>
                </a:solidFill>
              </a:rPr>
              <a:t>En la elección de las mesas hay que tener en cuenta el trabajo que se debe realizar en ellas. Si esta altura es excesiva obligará al usuario a levantar los hombros con el consecuente dolor en la zona dorsal  (cervical). Si por el contrario es demasiado baja provocaremos que la espalda se doble más de lo normal lo que podrá ser causa también, de dolor e incomodidad.</a:t>
            </a:r>
          </a:p>
          <a:p>
            <a:pPr lvl="1" algn="just" eaLnBrk="1" hangingPunct="1">
              <a:defRPr/>
            </a:pPr>
            <a:r>
              <a:rPr lang="es-ES_tradnl" sz="1800" dirty="0" smtClean="0">
                <a:solidFill>
                  <a:srgbClr val="FF0000"/>
                </a:solidFill>
              </a:rPr>
              <a:t>En general la altura de la mesa de oficina será fija con un espacio inferior para la cavidad de las piernas de modo que permita el confort postural del usuario. </a:t>
            </a:r>
          </a:p>
          <a:p>
            <a:pPr lvl="1" algn="just" eaLnBrk="1" hangingPunct="1">
              <a:defRPr/>
            </a:pPr>
            <a:r>
              <a:rPr lang="es-ES_tradnl" sz="1800" dirty="0" smtClean="0">
                <a:solidFill>
                  <a:srgbClr val="FF0000"/>
                </a:solidFill>
              </a:rPr>
              <a:t>La superficie será mate y de color claro suave (para evitar brillos y contrastes excesivos).</a:t>
            </a:r>
            <a:endParaRPr lang="es-ES_tradnl" dirty="0" smtClean="0">
              <a:solidFill>
                <a:srgbClr val="FF0000"/>
              </a:solidFill>
            </a:endParaRPr>
          </a:p>
          <a:p>
            <a:pPr lvl="1" eaLnBrk="1" hangingPunct="1">
              <a:defRPr/>
            </a:pPr>
            <a:endParaRPr lang="es-ES_tradnl" dirty="0" smtClean="0"/>
          </a:p>
        </p:txBody>
      </p:sp>
      <p:graphicFrame>
        <p:nvGraphicFramePr>
          <p:cNvPr id="7170" name="Object 4"/>
          <p:cNvGraphicFramePr>
            <a:graphicFrameLocks noChangeAspect="1"/>
          </p:cNvGraphicFramePr>
          <p:nvPr/>
        </p:nvGraphicFramePr>
        <p:xfrm>
          <a:off x="4427538" y="188913"/>
          <a:ext cx="2476500" cy="1608137"/>
        </p:xfrm>
        <a:graphic>
          <a:graphicData uri="http://schemas.openxmlformats.org/presentationml/2006/ole">
            <mc:AlternateContent xmlns:mc="http://schemas.openxmlformats.org/markup-compatibility/2006">
              <mc:Choice xmlns:v="urn:schemas-microsoft-com:vml" Requires="v">
                <p:oleObj spid="_x0000_s259164" name="Fotografía de Photo Editor" r:id="rId3" imgW="2476190" imgH="1607619" progId="">
                  <p:embed/>
                </p:oleObj>
              </mc:Choice>
              <mc:Fallback>
                <p:oleObj name="Fotografía de Photo Editor" r:id="rId3" imgW="2476190" imgH="160761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88913"/>
                        <a:ext cx="2476500"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5"/>
          <p:cNvGraphicFramePr>
            <a:graphicFrameLocks noChangeAspect="1"/>
          </p:cNvGraphicFramePr>
          <p:nvPr/>
        </p:nvGraphicFramePr>
        <p:xfrm>
          <a:off x="7092950" y="188913"/>
          <a:ext cx="1851025" cy="1597025"/>
        </p:xfrm>
        <a:graphic>
          <a:graphicData uri="http://schemas.openxmlformats.org/presentationml/2006/ole">
            <mc:AlternateContent xmlns:mc="http://schemas.openxmlformats.org/markup-compatibility/2006">
              <mc:Choice xmlns:v="urn:schemas-microsoft-com:vml" Requires="v">
                <p:oleObj spid="_x0000_s259165" name="Fotografía de Photo Editor" r:id="rId5" imgW="1775614" imgH="1531753" progId="">
                  <p:embed/>
                </p:oleObj>
              </mc:Choice>
              <mc:Fallback>
                <p:oleObj name="Fotografía de Photo Editor" r:id="rId5" imgW="1775614" imgH="1531753"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188913"/>
                        <a:ext cx="18510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304800"/>
            <a:ext cx="7772400" cy="1143000"/>
          </a:xfrm>
        </p:spPr>
        <p:txBody>
          <a:bodyPr/>
          <a:lstStyle/>
          <a:p>
            <a:pPr eaLnBrk="1" hangingPunct="1">
              <a:defRPr/>
            </a:pPr>
            <a:r>
              <a:rPr lang="es-ES_tradnl" sz="2400" smtClean="0"/>
              <a:t>Actividades de trabajo de oficina</a:t>
            </a:r>
            <a:br>
              <a:rPr lang="es-ES_tradnl" sz="2400" smtClean="0"/>
            </a:br>
            <a:r>
              <a:rPr lang="es-ES_tradnl" sz="2400" smtClean="0"/>
              <a:t>Ergonomía</a:t>
            </a:r>
          </a:p>
        </p:txBody>
      </p:sp>
      <p:sp>
        <p:nvSpPr>
          <p:cNvPr id="18435" name="Rectangle 3"/>
          <p:cNvSpPr>
            <a:spLocks noGrp="1" noChangeArrowheads="1"/>
          </p:cNvSpPr>
          <p:nvPr>
            <p:ph idx="1"/>
          </p:nvPr>
        </p:nvSpPr>
        <p:spPr>
          <a:xfrm>
            <a:off x="1066800" y="1600200"/>
            <a:ext cx="7772400" cy="4114800"/>
          </a:xfrm>
        </p:spPr>
        <p:txBody>
          <a:bodyPr/>
          <a:lstStyle/>
          <a:p>
            <a:pPr eaLnBrk="1" hangingPunct="1">
              <a:defRPr/>
            </a:pPr>
            <a:r>
              <a:rPr lang="es-ES_tradnl" sz="2000" b="1" dirty="0" smtClean="0">
                <a:solidFill>
                  <a:srgbClr val="FF0000"/>
                </a:solidFill>
              </a:rPr>
              <a:t>Silla</a:t>
            </a:r>
            <a:r>
              <a:rPr lang="es-ES_tradnl" sz="2000" dirty="0" smtClean="0">
                <a:solidFill>
                  <a:srgbClr val="FF0000"/>
                </a:solidFill>
              </a:rPr>
              <a:t>. </a:t>
            </a:r>
            <a:r>
              <a:rPr lang="es-ES_tradnl" sz="1600" dirty="0" smtClean="0">
                <a:solidFill>
                  <a:srgbClr val="FF0000"/>
                </a:solidFill>
              </a:rPr>
              <a:t>En función de cada uso y de las dimensiones corporales de la persona se requiere un diseño específico para cada situación. No obstante, en los trabajos de oficina, podríamos generalizar en base a los requisitos siguientes:</a:t>
            </a:r>
          </a:p>
          <a:p>
            <a:pPr lvl="1" algn="just" eaLnBrk="1" hangingPunct="1">
              <a:defRPr/>
            </a:pPr>
            <a:r>
              <a:rPr lang="es-ES_tradnl" sz="1600" dirty="0" smtClean="0">
                <a:solidFill>
                  <a:srgbClr val="FF0000"/>
                </a:solidFill>
              </a:rPr>
              <a:t>Asiento regulable en altura comprendida entre 380 y 460 mm, anchura entre 400 y 450 mm y profundidad entre 380 y 420 </a:t>
            </a:r>
            <a:r>
              <a:rPr lang="es-ES_tradnl" sz="1600" dirty="0" err="1" smtClean="0">
                <a:solidFill>
                  <a:srgbClr val="FF0000"/>
                </a:solidFill>
              </a:rPr>
              <a:t>mm.</a:t>
            </a:r>
            <a:r>
              <a:rPr lang="es-ES_tradnl" sz="1600" dirty="0" smtClean="0">
                <a:solidFill>
                  <a:srgbClr val="FF0000"/>
                </a:solidFill>
              </a:rPr>
              <a:t> Acolchado recubierto con tela flexible y transpirable y borde anterior inclinado.</a:t>
            </a:r>
          </a:p>
          <a:p>
            <a:pPr lvl="1" algn="just" eaLnBrk="1" hangingPunct="1">
              <a:defRPr/>
            </a:pPr>
            <a:r>
              <a:rPr lang="es-ES_tradnl" sz="1600" dirty="0" smtClean="0">
                <a:solidFill>
                  <a:srgbClr val="FF0000"/>
                </a:solidFill>
              </a:rPr>
              <a:t>Respaldo del mismo material que el asiento. Si es alto debe poseer apoyo lumbar y una inclinación, hacia atrás, de unos 15°. Si el respaldo es bajo debe permitir su regulación en altura e inclinación para conseguir el correcto apoyo de la zona lumbar.</a:t>
            </a:r>
          </a:p>
          <a:p>
            <a:pPr lvl="1" algn="just" eaLnBrk="1" hangingPunct="1">
              <a:defRPr/>
            </a:pPr>
            <a:r>
              <a:rPr lang="es-ES_tradnl" sz="1600" dirty="0" smtClean="0">
                <a:solidFill>
                  <a:srgbClr val="FF0000"/>
                </a:solidFill>
              </a:rPr>
              <a:t>El apoyabrazos es indicado para aquellos trabajos en los que se exija una gran estabilidad de la mano y que, por el contrario, no se precise de una gran libertad de movimientos.</a:t>
            </a:r>
          </a:p>
          <a:p>
            <a:pPr lvl="1" algn="just" eaLnBrk="1" hangingPunct="1">
              <a:defRPr/>
            </a:pPr>
            <a:r>
              <a:rPr lang="es-ES_tradnl" sz="1600" dirty="0" smtClean="0">
                <a:solidFill>
                  <a:srgbClr val="FF0000"/>
                </a:solidFill>
              </a:rPr>
              <a:t>La base de apoyo de 5 brazos con ruedas además de permitir una total libertad de movimientos evita el vuelco accidental de la silla. </a:t>
            </a:r>
          </a:p>
        </p:txBody>
      </p:sp>
      <p:pic>
        <p:nvPicPr>
          <p:cNvPr id="24580" name="Picture 6"/>
          <p:cNvPicPr>
            <a:picLocks noChangeAspect="1" noChangeArrowheads="1"/>
          </p:cNvPicPr>
          <p:nvPr/>
        </p:nvPicPr>
        <p:blipFill>
          <a:blip r:embed="rId2" cstate="print"/>
          <a:srcRect/>
          <a:stretch>
            <a:fillRect/>
          </a:stretch>
        </p:blipFill>
        <p:spPr bwMode="auto">
          <a:xfrm>
            <a:off x="179388" y="1916113"/>
            <a:ext cx="1257300" cy="1417637"/>
          </a:xfrm>
          <a:prstGeom prst="rect">
            <a:avLst/>
          </a:prstGeom>
          <a:noFill/>
          <a:ln w="9525">
            <a:noFill/>
            <a:miter lim="800000"/>
            <a:headEnd/>
            <a:tailEnd/>
          </a:ln>
        </p:spPr>
      </p:pic>
      <p:pic>
        <p:nvPicPr>
          <p:cNvPr id="24581" name="Picture 8" descr="Ver imagen en tamaño completo">
            <a:hlinkClick r:id="rId3"/>
          </p:cNvPr>
          <p:cNvPicPr>
            <a:picLocks noChangeAspect="1" noChangeArrowheads="1"/>
          </p:cNvPicPr>
          <p:nvPr/>
        </p:nvPicPr>
        <p:blipFill>
          <a:blip r:embed="rId4" cstate="print"/>
          <a:srcRect/>
          <a:stretch>
            <a:fillRect/>
          </a:stretch>
        </p:blipFill>
        <p:spPr bwMode="auto">
          <a:xfrm>
            <a:off x="611188" y="5589588"/>
            <a:ext cx="1008062" cy="984250"/>
          </a:xfrm>
          <a:prstGeom prst="rect">
            <a:avLst/>
          </a:prstGeom>
          <a:noFill/>
          <a:ln w="9525">
            <a:noFill/>
            <a:miter lim="800000"/>
            <a:headEnd/>
            <a:tailEnd/>
          </a:ln>
        </p:spPr>
      </p:pic>
      <p:pic>
        <p:nvPicPr>
          <p:cNvPr id="24582" name="Picture 10" descr="Ver imagen en tamaño completo">
            <a:hlinkClick r:id="rId5"/>
          </p:cNvPr>
          <p:cNvPicPr>
            <a:picLocks noChangeAspect="1" noChangeArrowheads="1"/>
          </p:cNvPicPr>
          <p:nvPr/>
        </p:nvPicPr>
        <p:blipFill>
          <a:blip r:embed="rId6" cstate="print"/>
          <a:srcRect/>
          <a:stretch>
            <a:fillRect/>
          </a:stretch>
        </p:blipFill>
        <p:spPr bwMode="auto">
          <a:xfrm>
            <a:off x="7596188" y="5661025"/>
            <a:ext cx="1222375" cy="998538"/>
          </a:xfrm>
          <a:prstGeom prst="rect">
            <a:avLst/>
          </a:prstGeom>
          <a:noFill/>
          <a:ln w="9525">
            <a:noFill/>
            <a:miter lim="800000"/>
            <a:headEnd/>
            <a:tailEnd/>
          </a:ln>
        </p:spPr>
      </p:pic>
      <p:pic>
        <p:nvPicPr>
          <p:cNvPr id="24583" name="Picture 11" descr="Color"/>
          <p:cNvPicPr>
            <a:picLocks noChangeAspect="1" noChangeArrowheads="1"/>
          </p:cNvPicPr>
          <p:nvPr/>
        </p:nvPicPr>
        <p:blipFill>
          <a:blip r:embed="rId7" cstate="print"/>
          <a:srcRect/>
          <a:stretch>
            <a:fillRect/>
          </a:stretch>
        </p:blipFill>
        <p:spPr bwMode="auto">
          <a:xfrm>
            <a:off x="8027988"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304800"/>
            <a:ext cx="7772400" cy="1143000"/>
          </a:xfrm>
        </p:spPr>
        <p:txBody>
          <a:bodyPr/>
          <a:lstStyle/>
          <a:p>
            <a:pPr eaLnBrk="1" hangingPunct="1">
              <a:defRPr/>
            </a:pPr>
            <a:r>
              <a:rPr lang="es-ES_tradnl" sz="2400" smtClean="0"/>
              <a:t>Actividades de trabajo de oficina</a:t>
            </a:r>
            <a:br>
              <a:rPr lang="es-ES_tradnl" sz="2400" smtClean="0"/>
            </a:br>
            <a:r>
              <a:rPr lang="es-ES_tradnl" sz="2400" smtClean="0"/>
              <a:t>Ergonomía</a:t>
            </a:r>
          </a:p>
        </p:txBody>
      </p:sp>
      <p:sp>
        <p:nvSpPr>
          <p:cNvPr id="19459" name="Rectangle 3"/>
          <p:cNvSpPr>
            <a:spLocks noGrp="1" noChangeArrowheads="1"/>
          </p:cNvSpPr>
          <p:nvPr>
            <p:ph idx="1"/>
          </p:nvPr>
        </p:nvSpPr>
        <p:spPr>
          <a:xfrm>
            <a:off x="1066800" y="1600200"/>
            <a:ext cx="7772400" cy="4114800"/>
          </a:xfrm>
        </p:spPr>
        <p:txBody>
          <a:bodyPr/>
          <a:lstStyle/>
          <a:p>
            <a:pPr eaLnBrk="1" hangingPunct="1">
              <a:defRPr/>
            </a:pPr>
            <a:r>
              <a:rPr lang="es-ES_tradnl" sz="2000" b="1" dirty="0" smtClean="0">
                <a:solidFill>
                  <a:srgbClr val="FF0000"/>
                </a:solidFill>
              </a:rPr>
              <a:t>Reposapiés:</a:t>
            </a:r>
          </a:p>
          <a:p>
            <a:pPr lvl="1" algn="just" eaLnBrk="1" hangingPunct="1">
              <a:defRPr/>
            </a:pPr>
            <a:r>
              <a:rPr lang="es-ES_tradnl" sz="1800" dirty="0" smtClean="0">
                <a:solidFill>
                  <a:srgbClr val="FF0000"/>
                </a:solidFill>
              </a:rPr>
              <a:t>Es adecuado solo en aquellos puestos  en que la altura de la mesa es fija y la persona que lo ocupa es de baja estatura </a:t>
            </a:r>
            <a:r>
              <a:rPr lang="es-ES_tradnl" sz="1800" u="sng" dirty="0" smtClean="0">
                <a:solidFill>
                  <a:srgbClr val="FF0000"/>
                </a:solidFill>
              </a:rPr>
              <a:t>y no alcanza, estando correctamente sentada, a apoyar los pies en el suelo</a:t>
            </a:r>
            <a:r>
              <a:rPr lang="es-ES_tradnl" sz="1800" dirty="0" smtClean="0">
                <a:solidFill>
                  <a:srgbClr val="FF0000"/>
                </a:solidFill>
              </a:rPr>
              <a:t>, lo que provoca una presión molesta en los muslos. En estas situaciones es deseable que se utilice un reposapiés que sea regulable en altura e inclinación y de material antideslizante.</a:t>
            </a:r>
          </a:p>
        </p:txBody>
      </p:sp>
      <p:graphicFrame>
        <p:nvGraphicFramePr>
          <p:cNvPr id="8194" name="Object 5"/>
          <p:cNvGraphicFramePr>
            <a:graphicFrameLocks noChangeAspect="1"/>
          </p:cNvGraphicFramePr>
          <p:nvPr/>
        </p:nvGraphicFramePr>
        <p:xfrm>
          <a:off x="6588125" y="4292600"/>
          <a:ext cx="2070100" cy="2109788"/>
        </p:xfrm>
        <a:graphic>
          <a:graphicData uri="http://schemas.openxmlformats.org/presentationml/2006/ole">
            <mc:AlternateContent xmlns:mc="http://schemas.openxmlformats.org/markup-compatibility/2006">
              <mc:Choice xmlns:v="urn:schemas-microsoft-com:vml" Requires="v">
                <p:oleObj spid="_x0000_s260143" name="Fotografía de Photo Editor" r:id="rId3" imgW="2247619" imgH="2293333" progId="">
                  <p:embed/>
                </p:oleObj>
              </mc:Choice>
              <mc:Fallback>
                <p:oleObj name="Fotografía de Photo Editor" r:id="rId3" imgW="2247619" imgH="2293333"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292600"/>
                        <a:ext cx="2070100" cy="210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7" name="Picture 7" descr="ANd9GcQatTFh-DXGy0uDR1bOLgentIHTfOCDiljqx2LLVOQqbSk72o_tQwH2YjtL">
            <a:hlinkClick r:id="rId5"/>
          </p:cNvPr>
          <p:cNvPicPr>
            <a:picLocks noChangeAspect="1" noChangeArrowheads="1"/>
          </p:cNvPicPr>
          <p:nvPr/>
        </p:nvPicPr>
        <p:blipFill>
          <a:blip r:embed="rId6" cstate="print"/>
          <a:srcRect/>
          <a:stretch>
            <a:fillRect/>
          </a:stretch>
        </p:blipFill>
        <p:spPr bwMode="auto">
          <a:xfrm>
            <a:off x="1835696" y="4653136"/>
            <a:ext cx="1238250" cy="990600"/>
          </a:xfrm>
          <a:prstGeom prst="rect">
            <a:avLst/>
          </a:prstGeom>
          <a:noFill/>
          <a:ln w="9525">
            <a:noFill/>
            <a:miter lim="800000"/>
            <a:headEnd/>
            <a:tailEnd/>
          </a:ln>
        </p:spPr>
      </p:pic>
      <p:pic>
        <p:nvPicPr>
          <p:cNvPr id="8198" name="Picture 9" descr="Ver imagen en tamaño completo">
            <a:hlinkClick r:id="rId7"/>
          </p:cNvPr>
          <p:cNvPicPr>
            <a:picLocks noChangeAspect="1" noChangeArrowheads="1"/>
          </p:cNvPicPr>
          <p:nvPr/>
        </p:nvPicPr>
        <p:blipFill>
          <a:blip r:embed="rId8" cstate="print"/>
          <a:srcRect/>
          <a:stretch>
            <a:fillRect/>
          </a:stretch>
        </p:blipFill>
        <p:spPr bwMode="auto">
          <a:xfrm>
            <a:off x="3779912" y="4653136"/>
            <a:ext cx="1152525" cy="922337"/>
          </a:xfrm>
          <a:prstGeom prst="rect">
            <a:avLst/>
          </a:prstGeom>
          <a:noFill/>
          <a:ln w="9525">
            <a:noFill/>
            <a:miter lim="800000"/>
            <a:headEnd/>
            <a:tailEnd/>
          </a:ln>
        </p:spPr>
      </p:pic>
      <p:pic>
        <p:nvPicPr>
          <p:cNvPr id="8199" name="Picture 10" descr="Color"/>
          <p:cNvPicPr>
            <a:picLocks noChangeAspect="1" noChangeArrowheads="1"/>
          </p:cNvPicPr>
          <p:nvPr/>
        </p:nvPicPr>
        <p:blipFill>
          <a:blip r:embed="rId9" cstate="print"/>
          <a:srcRect/>
          <a:stretch>
            <a:fillRect/>
          </a:stretch>
        </p:blipFill>
        <p:spPr bwMode="auto">
          <a:xfrm>
            <a:off x="8101013"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304800"/>
            <a:ext cx="7772400" cy="1143000"/>
          </a:xfrm>
        </p:spPr>
        <p:txBody>
          <a:bodyPr/>
          <a:lstStyle/>
          <a:p>
            <a:pPr eaLnBrk="1" hangingPunct="1">
              <a:defRPr/>
            </a:pPr>
            <a:r>
              <a:rPr lang="es-ES_tradnl" sz="2800" smtClean="0"/>
              <a:t>Actividades de trabajo de oficina</a:t>
            </a:r>
            <a:br>
              <a:rPr lang="es-ES_tradnl" sz="2800" smtClean="0"/>
            </a:br>
            <a:r>
              <a:rPr lang="es-ES_tradnl" sz="2800" smtClean="0"/>
              <a:t>Ergonomía</a:t>
            </a:r>
          </a:p>
        </p:txBody>
      </p:sp>
      <p:sp>
        <p:nvSpPr>
          <p:cNvPr id="30723" name="Rectangle 3"/>
          <p:cNvSpPr>
            <a:spLocks noGrp="1" noChangeArrowheads="1"/>
          </p:cNvSpPr>
          <p:nvPr>
            <p:ph idx="1"/>
          </p:nvPr>
        </p:nvSpPr>
        <p:spPr>
          <a:xfrm>
            <a:off x="990600" y="1676400"/>
            <a:ext cx="7772400" cy="4343400"/>
          </a:xfrm>
        </p:spPr>
        <p:txBody>
          <a:bodyPr>
            <a:normAutofit lnSpcReduction="10000"/>
          </a:bodyPr>
          <a:lstStyle/>
          <a:p>
            <a:pPr algn="just" eaLnBrk="1" hangingPunct="1">
              <a:defRPr/>
            </a:pPr>
            <a:r>
              <a:rPr lang="es-ES_tradnl" sz="2000" b="1" dirty="0" smtClean="0"/>
              <a:t>Ordenador. </a:t>
            </a:r>
            <a:r>
              <a:rPr lang="es-ES_tradnl" sz="1800" dirty="0" smtClean="0"/>
              <a:t>Se pueden considerar trabajadores usuarios los que superan las cuatro horas de trabajo diario efectivo con estos equipos, las recomendaciones que aquí se expresan deben se seguidas también por  los que superan las dos horas.</a:t>
            </a:r>
          </a:p>
          <a:p>
            <a:pPr algn="just" eaLnBrk="1" hangingPunct="1">
              <a:defRPr/>
            </a:pPr>
            <a:r>
              <a:rPr lang="es-ES_tradnl" sz="1800" b="1" dirty="0" smtClean="0"/>
              <a:t>Postura de trabajo</a:t>
            </a:r>
            <a:r>
              <a:rPr lang="es-ES_tradnl" sz="1800" dirty="0" smtClean="0"/>
              <a:t> frente a un Ordenador:</a:t>
            </a:r>
          </a:p>
          <a:p>
            <a:pPr lvl="1" algn="just" eaLnBrk="1" hangingPunct="1">
              <a:defRPr/>
            </a:pPr>
            <a:r>
              <a:rPr lang="es-ES_tradnl" sz="1600" dirty="0" smtClean="0"/>
              <a:t>La distancia entre la pantalla y los ojos debe ser como mínimo 40 cm (aunque es preferible 50 cm o más).</a:t>
            </a:r>
          </a:p>
          <a:p>
            <a:pPr lvl="1" algn="just" eaLnBrk="1" hangingPunct="1">
              <a:defRPr/>
            </a:pPr>
            <a:r>
              <a:rPr lang="es-ES_tradnl" sz="1600" dirty="0" smtClean="0"/>
              <a:t>El borde superior de la pantalla debe estar a la altura de los ojos como máximo. La pantalla debe estar frente al usuario para minimizar el giro de la cabeza (no debe girar más de 35º).</a:t>
            </a:r>
          </a:p>
          <a:p>
            <a:pPr lvl="1" algn="just" eaLnBrk="1" hangingPunct="1">
              <a:defRPr/>
            </a:pPr>
            <a:r>
              <a:rPr lang="es-ES_tradnl" sz="1600" dirty="0" smtClean="0"/>
              <a:t>Deben evitarse los giros e inclinaciones frontales o laterales del tronco. Actualmente se recomienda que el tronco esté hacia atrás unos 110 - 120º, posición en que la actividad muscular y la presión intervertebral es menor.</a:t>
            </a:r>
          </a:p>
          <a:p>
            <a:pPr lvl="1" algn="just" eaLnBrk="1" hangingPunct="1">
              <a:defRPr/>
            </a:pPr>
            <a:r>
              <a:rPr lang="es-ES_tradnl" sz="1600" dirty="0" smtClean="0"/>
              <a:t>Los brazos deben estar próximos al tronco y el ángulo del codo no ser mayor de 90º. Las muñecas no deben flexionarse, ni desviarse lateralmente, más de 20º. </a:t>
            </a:r>
          </a:p>
          <a:p>
            <a:pPr lvl="1" algn="just" eaLnBrk="1" hangingPunct="1">
              <a:defRPr/>
            </a:pPr>
            <a:r>
              <a:rPr lang="es-ES_tradnl" sz="1600" dirty="0" smtClean="0"/>
              <a:t>Los muslos deben permanecer horizontales, con los pies bien apoyados en el suelo.</a:t>
            </a:r>
          </a:p>
          <a:p>
            <a:pPr lvl="1" algn="just" eaLnBrk="1" hangingPunct="1">
              <a:defRPr/>
            </a:pPr>
            <a:endParaRPr lang="es-ES_tradnl" sz="1600" dirty="0" smtClean="0"/>
          </a:p>
          <a:p>
            <a:pPr lvl="1" algn="just" eaLnBrk="1" hangingPunct="1">
              <a:defRPr/>
            </a:pPr>
            <a:endParaRPr lang="es-ES_tradnl" sz="1600" dirty="0" smtClean="0"/>
          </a:p>
        </p:txBody>
      </p:sp>
      <p:pic>
        <p:nvPicPr>
          <p:cNvPr id="25604" name="Picture 4" descr="Color"/>
          <p:cNvPicPr>
            <a:picLocks noChangeAspect="1" noChangeArrowheads="1"/>
          </p:cNvPicPr>
          <p:nvPr/>
        </p:nvPicPr>
        <p:blipFill>
          <a:blip r:embed="rId2" cstate="print"/>
          <a:srcRect/>
          <a:stretch>
            <a:fillRect/>
          </a:stretch>
        </p:blipFill>
        <p:spPr bwMode="auto">
          <a:xfrm>
            <a:off x="22151" y="26064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66800" y="304800"/>
            <a:ext cx="7772400" cy="1143000"/>
          </a:xfrm>
        </p:spPr>
        <p:txBody>
          <a:bodyPr/>
          <a:lstStyle/>
          <a:p>
            <a:pPr eaLnBrk="1" hangingPunct="1">
              <a:defRPr/>
            </a:pPr>
            <a:r>
              <a:rPr lang="es-ES_tradnl" sz="2400" smtClean="0"/>
              <a:t>Actividades de trabajo de oficina</a:t>
            </a:r>
            <a:br>
              <a:rPr lang="es-ES_tradnl" sz="2400" smtClean="0"/>
            </a:br>
            <a:r>
              <a:rPr lang="es-ES_tradnl" sz="2400" smtClean="0"/>
              <a:t>Ergonomía</a:t>
            </a:r>
          </a:p>
        </p:txBody>
      </p:sp>
      <p:sp>
        <p:nvSpPr>
          <p:cNvPr id="49155" name="Rectangle 3"/>
          <p:cNvSpPr>
            <a:spLocks noGrp="1" noChangeArrowheads="1"/>
          </p:cNvSpPr>
          <p:nvPr>
            <p:ph idx="1"/>
          </p:nvPr>
        </p:nvSpPr>
        <p:spPr>
          <a:xfrm>
            <a:off x="1066800" y="1340768"/>
            <a:ext cx="7772400" cy="4679032"/>
          </a:xfrm>
        </p:spPr>
        <p:txBody>
          <a:bodyPr/>
          <a:lstStyle/>
          <a:p>
            <a:pPr lvl="1" algn="just" eaLnBrk="1" hangingPunct="1">
              <a:defRPr/>
            </a:pPr>
            <a:r>
              <a:rPr lang="es-ES_tradnl" sz="1800" dirty="0" smtClean="0"/>
              <a:t>Para reducir el estatismo, los antebrazos deben contar con apoyo en la mesa y las manos en el teclado o en la mesa. Muy importante es procurar un buen apoyo de la espalda en el respaldo, sobre todo de la zona lumbar</a:t>
            </a:r>
            <a:r>
              <a:rPr lang="es-ES_tradnl" sz="1800" dirty="0" smtClean="0"/>
              <a:t>.</a:t>
            </a:r>
          </a:p>
          <a:p>
            <a:pPr lvl="1" algn="just" eaLnBrk="1" hangingPunct="1">
              <a:defRPr/>
            </a:pPr>
            <a:endParaRPr lang="es-ES_tradnl" sz="1800" dirty="0" smtClean="0"/>
          </a:p>
          <a:p>
            <a:pPr lvl="1" algn="just" eaLnBrk="1" hangingPunct="1">
              <a:defRPr/>
            </a:pPr>
            <a:r>
              <a:rPr lang="es-ES_tradnl" sz="1800" dirty="0" smtClean="0"/>
              <a:t>Si está frecuentemente capturando documentos, utilice un atril mientras lee o introduce datos en el ordenador.</a:t>
            </a:r>
          </a:p>
          <a:p>
            <a:pPr eaLnBrk="1" hangingPunct="1">
              <a:defRPr/>
            </a:pPr>
            <a:r>
              <a:rPr lang="es-ES_tradnl" sz="2000" dirty="0" smtClean="0"/>
              <a:t>Postura correcta:</a:t>
            </a:r>
          </a:p>
        </p:txBody>
      </p:sp>
      <p:pic>
        <p:nvPicPr>
          <p:cNvPr id="26628" name="Picture 4"/>
          <p:cNvPicPr>
            <a:picLocks noChangeAspect="1" noChangeArrowheads="1"/>
          </p:cNvPicPr>
          <p:nvPr/>
        </p:nvPicPr>
        <p:blipFill>
          <a:blip r:embed="rId2" cstate="print"/>
          <a:srcRect/>
          <a:stretch>
            <a:fillRect/>
          </a:stretch>
        </p:blipFill>
        <p:spPr bwMode="auto">
          <a:xfrm>
            <a:off x="4724400" y="3213100"/>
            <a:ext cx="3962400" cy="3543300"/>
          </a:xfrm>
          <a:prstGeom prst="rect">
            <a:avLst/>
          </a:prstGeom>
          <a:noFill/>
          <a:ln w="9525">
            <a:noFill/>
            <a:miter lim="800000"/>
            <a:headEnd/>
            <a:tailEnd/>
          </a:ln>
        </p:spPr>
      </p:pic>
      <p:pic>
        <p:nvPicPr>
          <p:cNvPr id="26629" name="Picture 5"/>
          <p:cNvPicPr>
            <a:picLocks noChangeAspect="1" noChangeArrowheads="1"/>
          </p:cNvPicPr>
          <p:nvPr/>
        </p:nvPicPr>
        <p:blipFill>
          <a:blip r:embed="rId3" cstate="print"/>
          <a:srcRect/>
          <a:stretch>
            <a:fillRect/>
          </a:stretch>
        </p:blipFill>
        <p:spPr bwMode="auto">
          <a:xfrm>
            <a:off x="1066800" y="3500438"/>
            <a:ext cx="3352800" cy="3292475"/>
          </a:xfrm>
          <a:prstGeom prst="rect">
            <a:avLst/>
          </a:prstGeom>
          <a:noFill/>
          <a:ln w="9525">
            <a:noFill/>
            <a:miter lim="800000"/>
            <a:headEnd/>
            <a:tailEnd/>
          </a:ln>
        </p:spPr>
      </p:pic>
      <p:pic>
        <p:nvPicPr>
          <p:cNvPr id="26630" name="Picture 6" descr="Color"/>
          <p:cNvPicPr>
            <a:picLocks noChangeAspect="1" noChangeArrowheads="1"/>
          </p:cNvPicPr>
          <p:nvPr/>
        </p:nvPicPr>
        <p:blipFill>
          <a:blip r:embed="rId4" cstate="print"/>
          <a:srcRect/>
          <a:stretch>
            <a:fillRect/>
          </a:stretch>
        </p:blipFill>
        <p:spPr bwMode="auto">
          <a:xfrm>
            <a:off x="0" y="291487"/>
            <a:ext cx="92075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304800"/>
            <a:ext cx="7772400" cy="1143000"/>
          </a:xfrm>
        </p:spPr>
        <p:txBody>
          <a:bodyPr/>
          <a:lstStyle/>
          <a:p>
            <a:pPr eaLnBrk="1" hangingPunct="1">
              <a:defRPr/>
            </a:pPr>
            <a:r>
              <a:rPr lang="es-ES_tradnl" sz="2400" smtClean="0"/>
              <a:t>Actividades de trabajo de oficina</a:t>
            </a:r>
            <a:br>
              <a:rPr lang="es-ES_tradnl" sz="2400" smtClean="0"/>
            </a:br>
            <a:r>
              <a:rPr lang="es-ES_tradnl" sz="2400" smtClean="0"/>
              <a:t>Ergonomía</a:t>
            </a:r>
          </a:p>
        </p:txBody>
      </p:sp>
      <p:sp>
        <p:nvSpPr>
          <p:cNvPr id="21507" name="Rectangle 3"/>
          <p:cNvSpPr>
            <a:spLocks noGrp="1" noChangeArrowheads="1"/>
          </p:cNvSpPr>
          <p:nvPr>
            <p:ph idx="1"/>
          </p:nvPr>
        </p:nvSpPr>
        <p:spPr>
          <a:xfrm>
            <a:off x="1042988" y="1341438"/>
            <a:ext cx="7772400" cy="4967882"/>
          </a:xfrm>
        </p:spPr>
        <p:txBody>
          <a:bodyPr>
            <a:normAutofit/>
          </a:bodyPr>
          <a:lstStyle/>
          <a:p>
            <a:pPr lvl="1" eaLnBrk="1" hangingPunct="1">
              <a:lnSpc>
                <a:spcPct val="80000"/>
              </a:lnSpc>
              <a:buFont typeface="Wingdings" pitchFamily="2" charset="2"/>
              <a:buNone/>
              <a:defRPr/>
            </a:pPr>
            <a:endParaRPr lang="es-ES_tradnl" sz="1300" dirty="0" smtClean="0"/>
          </a:p>
          <a:p>
            <a:pPr eaLnBrk="1" hangingPunct="1">
              <a:lnSpc>
                <a:spcPct val="80000"/>
              </a:lnSpc>
              <a:defRPr/>
            </a:pPr>
            <a:r>
              <a:rPr lang="es-ES_tradnl" sz="2000" u="sng" dirty="0" smtClean="0"/>
              <a:t>Ajuste de postura correcta</a:t>
            </a:r>
            <a:r>
              <a:rPr lang="es-ES_tradnl" sz="2000" dirty="0" smtClean="0"/>
              <a:t>:</a:t>
            </a:r>
          </a:p>
          <a:p>
            <a:pPr marL="82296" indent="0" eaLnBrk="1" hangingPunct="1">
              <a:lnSpc>
                <a:spcPct val="80000"/>
              </a:lnSpc>
              <a:buNone/>
              <a:defRPr/>
            </a:pPr>
            <a:endParaRPr lang="es-ES_tradnl" sz="2000" dirty="0" smtClean="0"/>
          </a:p>
          <a:p>
            <a:pPr lvl="1" algn="just" eaLnBrk="1" hangingPunct="1">
              <a:lnSpc>
                <a:spcPct val="80000"/>
              </a:lnSpc>
              <a:defRPr/>
            </a:pPr>
            <a:r>
              <a:rPr lang="es-ES_tradnl" sz="1600" dirty="0" smtClean="0"/>
              <a:t>1 Ajustar el plano de trabajo (superficie mesa) al nivel del codo, regulando esa altura mediante el regulador de la silla.</a:t>
            </a:r>
          </a:p>
          <a:p>
            <a:pPr marL="402336" lvl="1" indent="0" algn="just" eaLnBrk="1" hangingPunct="1">
              <a:lnSpc>
                <a:spcPct val="80000"/>
              </a:lnSpc>
              <a:buNone/>
              <a:defRPr/>
            </a:pPr>
            <a:endParaRPr lang="es-ES_tradnl" sz="1600" dirty="0" smtClean="0"/>
          </a:p>
          <a:p>
            <a:pPr lvl="1" algn="just" eaLnBrk="1" hangingPunct="1">
              <a:lnSpc>
                <a:spcPct val="80000"/>
              </a:lnSpc>
              <a:defRPr/>
            </a:pPr>
            <a:r>
              <a:rPr lang="es-ES_tradnl" sz="1600" dirty="0" smtClean="0"/>
              <a:t>2 Una vez ajustado, si los pies no llegan al suelo es necesario un reposapiés.</a:t>
            </a:r>
          </a:p>
          <a:p>
            <a:pPr lvl="1" algn="just" eaLnBrk="1" hangingPunct="1">
              <a:lnSpc>
                <a:spcPct val="80000"/>
              </a:lnSpc>
              <a:defRPr/>
            </a:pPr>
            <a:endParaRPr lang="es-ES_tradnl" sz="1600" dirty="0" smtClean="0"/>
          </a:p>
          <a:p>
            <a:pPr lvl="1" algn="just" eaLnBrk="1" hangingPunct="1">
              <a:lnSpc>
                <a:spcPct val="80000"/>
              </a:lnSpc>
              <a:defRPr/>
            </a:pPr>
            <a:r>
              <a:rPr lang="es-ES_tradnl" sz="1600" dirty="0" smtClean="0"/>
              <a:t>3 La pantalla del ordenador ha de estar una distancia mínima de 40 cm.</a:t>
            </a:r>
          </a:p>
          <a:p>
            <a:pPr lvl="1" algn="just" eaLnBrk="1" hangingPunct="1">
              <a:lnSpc>
                <a:spcPct val="80000"/>
              </a:lnSpc>
              <a:defRPr/>
            </a:pPr>
            <a:endParaRPr lang="es-ES_tradnl" sz="1600" dirty="0" smtClean="0"/>
          </a:p>
          <a:p>
            <a:pPr lvl="1" algn="just" eaLnBrk="1" hangingPunct="1">
              <a:lnSpc>
                <a:spcPct val="80000"/>
              </a:lnSpc>
              <a:defRPr/>
            </a:pPr>
            <a:r>
              <a:rPr lang="es-ES_tradnl" sz="1600" dirty="0" smtClean="0"/>
              <a:t>4 El borde superior de la pantalla debe de quedar a la altura de los ojos.</a:t>
            </a:r>
          </a:p>
          <a:p>
            <a:pPr lvl="1" algn="just" eaLnBrk="1" hangingPunct="1">
              <a:lnSpc>
                <a:spcPct val="80000"/>
              </a:lnSpc>
              <a:defRPr/>
            </a:pPr>
            <a:endParaRPr lang="es-ES_tradnl" sz="1600" dirty="0" smtClean="0"/>
          </a:p>
          <a:p>
            <a:pPr lvl="1" algn="just" eaLnBrk="1" hangingPunct="1">
              <a:lnSpc>
                <a:spcPct val="80000"/>
              </a:lnSpc>
              <a:defRPr/>
            </a:pPr>
            <a:r>
              <a:rPr lang="es-ES_tradnl" sz="1600" dirty="0" smtClean="0"/>
              <a:t>5 Ubicarse de forma centrada con respecto a la pantalla y teclado.</a:t>
            </a:r>
          </a:p>
          <a:p>
            <a:pPr lvl="1" algn="just" eaLnBrk="1" hangingPunct="1">
              <a:lnSpc>
                <a:spcPct val="80000"/>
              </a:lnSpc>
              <a:defRPr/>
            </a:pPr>
            <a:endParaRPr lang="es-ES_tradnl" sz="1600" dirty="0" smtClean="0"/>
          </a:p>
          <a:p>
            <a:pPr lvl="1" algn="just" eaLnBrk="1" hangingPunct="1">
              <a:lnSpc>
                <a:spcPct val="80000"/>
              </a:lnSpc>
              <a:defRPr/>
            </a:pPr>
            <a:r>
              <a:rPr lang="es-ES_tradnl" sz="1600" dirty="0" smtClean="0"/>
              <a:t>6 Si en la realización de la tarea,  se manejan o consultan documentos en papel, utilizar atril, situándolo al lado de la pantalla, minimizando los giros del cuello.</a:t>
            </a:r>
            <a:r>
              <a:rPr lang="es-ES_tradnl" sz="1600" b="1" dirty="0" smtClean="0"/>
              <a:t> 	</a:t>
            </a:r>
            <a:r>
              <a:rPr lang="es-ES_tradnl" sz="1600" i="1" dirty="0" smtClean="0"/>
              <a:t>Nota: el atril caso de ser necesario, se recomienda que sea de pinza, sobre el borde de la mesa y móvil que permita incluso retirarlo cómodamente cuando no se utiliza. </a:t>
            </a:r>
          </a:p>
        </p:txBody>
      </p:sp>
      <p:pic>
        <p:nvPicPr>
          <p:cNvPr id="27652" name="Picture 8" descr="Color"/>
          <p:cNvPicPr>
            <a:picLocks noChangeAspect="1" noChangeArrowheads="1"/>
          </p:cNvPicPr>
          <p:nvPr/>
        </p:nvPicPr>
        <p:blipFill>
          <a:blip r:embed="rId2" cstate="print"/>
          <a:srcRect/>
          <a:stretch>
            <a:fillRect/>
          </a:stretch>
        </p:blipFill>
        <p:spPr bwMode="auto">
          <a:xfrm>
            <a:off x="107504" y="332656"/>
            <a:ext cx="92075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304800"/>
            <a:ext cx="7772400" cy="1143000"/>
          </a:xfrm>
        </p:spPr>
        <p:txBody>
          <a:bodyPr/>
          <a:lstStyle/>
          <a:p>
            <a:pPr eaLnBrk="1" hangingPunct="1">
              <a:defRPr/>
            </a:pPr>
            <a:r>
              <a:rPr lang="es-ES_tradnl" sz="2400" smtClean="0"/>
              <a:t>Actividades de trabajo de oficina</a:t>
            </a:r>
            <a:br>
              <a:rPr lang="es-ES_tradnl" sz="2400" smtClean="0"/>
            </a:br>
            <a:r>
              <a:rPr lang="es-ES_tradnl" sz="2400" smtClean="0"/>
              <a:t>Ergonomía</a:t>
            </a:r>
          </a:p>
        </p:txBody>
      </p:sp>
      <p:sp>
        <p:nvSpPr>
          <p:cNvPr id="31747" name="Rectangle 3"/>
          <p:cNvSpPr>
            <a:spLocks noGrp="1" noChangeArrowheads="1"/>
          </p:cNvSpPr>
          <p:nvPr>
            <p:ph idx="1"/>
          </p:nvPr>
        </p:nvSpPr>
        <p:spPr>
          <a:xfrm>
            <a:off x="1066800" y="1676400"/>
            <a:ext cx="7772400" cy="4343400"/>
          </a:xfrm>
        </p:spPr>
        <p:txBody>
          <a:bodyPr>
            <a:normAutofit fontScale="92500"/>
          </a:bodyPr>
          <a:lstStyle/>
          <a:p>
            <a:pPr algn="just" eaLnBrk="1" hangingPunct="1">
              <a:defRPr/>
            </a:pPr>
            <a:r>
              <a:rPr lang="es-ES_tradnl" sz="1800" dirty="0" smtClean="0"/>
              <a:t>La pantalla no debe tener reflejos. Debe actuarse preferiblemente sobre las fuentes de luz (colocando difusores en las luminarias, cortinas en la ventanas, etc..) o cambiando la posición de la mesa.</a:t>
            </a:r>
          </a:p>
          <a:p>
            <a:pPr marL="82296" indent="0" algn="just" eaLnBrk="1" hangingPunct="1">
              <a:buNone/>
              <a:defRPr/>
            </a:pPr>
            <a:endParaRPr lang="es-ES_tradnl" sz="2000" dirty="0" smtClean="0"/>
          </a:p>
          <a:p>
            <a:pPr algn="just" eaLnBrk="1" hangingPunct="1">
              <a:defRPr/>
            </a:pPr>
            <a:r>
              <a:rPr lang="es-ES_tradnl" sz="2000" dirty="0" smtClean="0"/>
              <a:t>Requisitos mínimos del ordenador y programas..</a:t>
            </a:r>
          </a:p>
          <a:p>
            <a:pPr lvl="1" algn="just" eaLnBrk="1" hangingPunct="1">
              <a:defRPr/>
            </a:pPr>
            <a:r>
              <a:rPr lang="es-ES_tradnl" sz="1600" dirty="0" smtClean="0"/>
              <a:t>El ordenador es un equipo de trabajo. Debe llevar marcado CE. Las pantallas actuales por la normativa vigente de fabricación, llevan incorporados filtros y tratamiento anti-reflejos</a:t>
            </a:r>
            <a:r>
              <a:rPr lang="es-ES_tradnl" sz="2000" dirty="0" smtClean="0"/>
              <a:t>.</a:t>
            </a:r>
          </a:p>
          <a:p>
            <a:pPr lvl="1" algn="just" eaLnBrk="1" hangingPunct="1">
              <a:defRPr/>
            </a:pPr>
            <a:r>
              <a:rPr lang="es-ES_tradnl" sz="1600" dirty="0" smtClean="0"/>
              <a:t>Para trabajar con gráficos, el tamaño del monitor debería ser como mínimo 42 cm (medido diagonalmente sobre la pantalla) o 17". Para dibujos de precisión el tamaño de la pantalla debería de ser de 20 “.</a:t>
            </a:r>
          </a:p>
          <a:p>
            <a:pPr lvl="1" algn="just" eaLnBrk="1" hangingPunct="1">
              <a:defRPr/>
            </a:pPr>
            <a:r>
              <a:rPr lang="es-ES_tradnl" sz="1600" dirty="0" smtClean="0"/>
              <a:t>Las características de los colores utilizados en los programas deben facilitar la percepción, el reconocimiento y la correcta interpretación de imágenes e información.</a:t>
            </a:r>
          </a:p>
          <a:p>
            <a:pPr lvl="1" algn="just" eaLnBrk="1" hangingPunct="1">
              <a:defRPr/>
            </a:pPr>
            <a:r>
              <a:rPr lang="es-ES_tradnl" sz="1600" dirty="0" smtClean="0"/>
              <a:t>Los programas  deben ser fácilmente entendibles por el usuario, deben proporcionar la información y ayudas suficientes y necesarias. Debe cuidarse el manejo innecesario del ratón.</a:t>
            </a:r>
          </a:p>
          <a:p>
            <a:pPr lvl="1" eaLnBrk="1" hangingPunct="1">
              <a:defRPr/>
            </a:pPr>
            <a:endParaRPr lang="es-ES_tradnl" dirty="0" smtClean="0"/>
          </a:p>
        </p:txBody>
      </p:sp>
      <p:pic>
        <p:nvPicPr>
          <p:cNvPr id="28676" name="Picture 9" descr="ANd9GcT-WRPAQT8bxOXlPcytQDIqoDRXPzI_hgCShL-Z-iGpt4SdrWn2-mvhaA">
            <a:hlinkClick r:id="rId2"/>
          </p:cNvPr>
          <p:cNvPicPr>
            <a:picLocks noChangeAspect="1" noChangeArrowheads="1"/>
          </p:cNvPicPr>
          <p:nvPr/>
        </p:nvPicPr>
        <p:blipFill>
          <a:blip r:embed="rId3" cstate="print"/>
          <a:srcRect/>
          <a:stretch>
            <a:fillRect/>
          </a:stretch>
        </p:blipFill>
        <p:spPr bwMode="auto">
          <a:xfrm>
            <a:off x="7451725" y="549275"/>
            <a:ext cx="1209675" cy="1009650"/>
          </a:xfrm>
          <a:prstGeom prst="rect">
            <a:avLst/>
          </a:prstGeom>
          <a:noFill/>
          <a:ln w="9525">
            <a:noFill/>
            <a:miter lim="800000"/>
            <a:headEnd/>
            <a:tailEnd/>
          </a:ln>
        </p:spPr>
      </p:pic>
      <p:pic>
        <p:nvPicPr>
          <p:cNvPr id="28677" name="Picture 10" descr="Color"/>
          <p:cNvPicPr>
            <a:picLocks noChangeAspect="1" noChangeArrowheads="1"/>
          </p:cNvPicPr>
          <p:nvPr/>
        </p:nvPicPr>
        <p:blipFill>
          <a:blip r:embed="rId4" cstate="print"/>
          <a:srcRect/>
          <a:stretch>
            <a:fillRect/>
          </a:stretch>
        </p:blipFill>
        <p:spPr bwMode="auto">
          <a:xfrm>
            <a:off x="179388" y="333375"/>
            <a:ext cx="92075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304800"/>
            <a:ext cx="7772400" cy="1143000"/>
          </a:xfrm>
        </p:spPr>
        <p:txBody>
          <a:bodyPr/>
          <a:lstStyle/>
          <a:p>
            <a:pPr eaLnBrk="1" hangingPunct="1">
              <a:defRPr/>
            </a:pPr>
            <a:r>
              <a:rPr lang="es-ES_tradnl" sz="2000" dirty="0" smtClean="0"/>
              <a:t>Actividades de trabajo de oficina</a:t>
            </a:r>
            <a:br>
              <a:rPr lang="es-ES_tradnl" sz="2000" dirty="0" smtClean="0"/>
            </a:br>
            <a:r>
              <a:rPr lang="es-ES_tradnl" sz="2000" dirty="0" smtClean="0"/>
              <a:t>Ergonomía</a:t>
            </a:r>
          </a:p>
        </p:txBody>
      </p:sp>
      <p:sp>
        <p:nvSpPr>
          <p:cNvPr id="22531" name="Rectangle 3"/>
          <p:cNvSpPr>
            <a:spLocks noGrp="1" noChangeArrowheads="1"/>
          </p:cNvSpPr>
          <p:nvPr>
            <p:ph idx="1"/>
          </p:nvPr>
        </p:nvSpPr>
        <p:spPr>
          <a:xfrm>
            <a:off x="1066800" y="1676400"/>
            <a:ext cx="7772400" cy="4343400"/>
          </a:xfrm>
        </p:spPr>
        <p:txBody>
          <a:bodyPr/>
          <a:lstStyle/>
          <a:p>
            <a:pPr marL="82296" indent="0" eaLnBrk="1" hangingPunct="1">
              <a:buNone/>
              <a:defRPr/>
            </a:pPr>
            <a:r>
              <a:rPr lang="es-ES_tradnl" sz="2000" b="1" dirty="0" smtClean="0"/>
              <a:t>Ordenador</a:t>
            </a:r>
            <a:endParaRPr lang="es-ES_tradnl" sz="2000" dirty="0" smtClean="0"/>
          </a:p>
          <a:p>
            <a:pPr eaLnBrk="1" hangingPunct="1">
              <a:defRPr/>
            </a:pPr>
            <a:endParaRPr lang="es-ES_tradnl" sz="2000" dirty="0" smtClean="0"/>
          </a:p>
          <a:p>
            <a:pPr eaLnBrk="1" hangingPunct="1">
              <a:defRPr/>
            </a:pPr>
            <a:r>
              <a:rPr lang="es-ES_tradnl" sz="2000" dirty="0" smtClean="0"/>
              <a:t>Posturas incorrectas:</a:t>
            </a:r>
            <a:endParaRPr lang="es-ES_tradnl" dirty="0" smtClean="0"/>
          </a:p>
        </p:txBody>
      </p:sp>
      <p:pic>
        <p:nvPicPr>
          <p:cNvPr id="29700" name="Picture 6"/>
          <p:cNvPicPr>
            <a:picLocks noChangeAspect="1" noChangeArrowheads="1"/>
          </p:cNvPicPr>
          <p:nvPr/>
        </p:nvPicPr>
        <p:blipFill>
          <a:blip r:embed="rId2" cstate="print"/>
          <a:srcRect/>
          <a:stretch>
            <a:fillRect/>
          </a:stretch>
        </p:blipFill>
        <p:spPr bwMode="auto">
          <a:xfrm>
            <a:off x="1828800" y="3429000"/>
            <a:ext cx="5645150" cy="2552700"/>
          </a:xfrm>
          <a:prstGeom prst="rect">
            <a:avLst/>
          </a:prstGeom>
          <a:noFill/>
          <a:ln w="9525">
            <a:noFill/>
            <a:miter lim="800000"/>
            <a:headEnd/>
            <a:tailEnd/>
          </a:ln>
        </p:spPr>
      </p:pic>
      <p:pic>
        <p:nvPicPr>
          <p:cNvPr id="29701" name="Picture 7" descr="Color"/>
          <p:cNvPicPr>
            <a:picLocks noChangeAspect="1" noChangeArrowheads="1"/>
          </p:cNvPicPr>
          <p:nvPr/>
        </p:nvPicPr>
        <p:blipFill>
          <a:blip r:embed="rId3" cstate="print"/>
          <a:srcRect/>
          <a:stretch>
            <a:fillRect/>
          </a:stretch>
        </p:blipFill>
        <p:spPr bwMode="auto">
          <a:xfrm>
            <a:off x="179388"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304800"/>
            <a:ext cx="7772400" cy="1143000"/>
          </a:xfrm>
        </p:spPr>
        <p:txBody>
          <a:bodyPr/>
          <a:lstStyle/>
          <a:p>
            <a:pPr eaLnBrk="1" hangingPunct="1">
              <a:defRPr/>
            </a:pPr>
            <a:r>
              <a:rPr lang="es-ES_tradnl" sz="2000" smtClean="0"/>
              <a:t>Actividades de trabajo de oficina</a:t>
            </a:r>
            <a:br>
              <a:rPr lang="es-ES_tradnl" sz="2000" smtClean="0"/>
            </a:br>
            <a:r>
              <a:rPr lang="es-ES_tradnl" sz="2000" smtClean="0"/>
              <a:t>Ergonomía</a:t>
            </a:r>
          </a:p>
        </p:txBody>
      </p:sp>
      <p:sp>
        <p:nvSpPr>
          <p:cNvPr id="50179" name="Rectangle 3"/>
          <p:cNvSpPr>
            <a:spLocks noGrp="1" noChangeArrowheads="1"/>
          </p:cNvSpPr>
          <p:nvPr>
            <p:ph idx="1"/>
          </p:nvPr>
        </p:nvSpPr>
        <p:spPr>
          <a:xfrm>
            <a:off x="1066800" y="1676400"/>
            <a:ext cx="7772400" cy="4343400"/>
          </a:xfrm>
        </p:spPr>
        <p:txBody>
          <a:bodyPr/>
          <a:lstStyle/>
          <a:p>
            <a:pPr eaLnBrk="1" hangingPunct="1">
              <a:buNone/>
              <a:defRPr/>
            </a:pPr>
            <a:r>
              <a:rPr lang="es-ES_tradnl" sz="2000" b="1" dirty="0" smtClean="0"/>
              <a:t>	Ordenadores Portátiles</a:t>
            </a:r>
          </a:p>
          <a:p>
            <a:pPr eaLnBrk="1" hangingPunct="1">
              <a:defRPr/>
            </a:pPr>
            <a:endParaRPr lang="es-ES_tradnl" sz="2000" b="1" dirty="0" smtClean="0"/>
          </a:p>
          <a:p>
            <a:pPr algn="just" eaLnBrk="1" hangingPunct="1">
              <a:defRPr/>
            </a:pPr>
            <a:r>
              <a:rPr lang="es-ES_tradnl" sz="2000" dirty="0" smtClean="0"/>
              <a:t>Los ordenadores portátiles si bien son fáciles de transportar, </a:t>
            </a:r>
            <a:r>
              <a:rPr lang="es-ES_tradnl" sz="2000" b="1" u="sng" dirty="0" smtClean="0"/>
              <a:t>no son ergonómicos para su empleo como ordenadores principales de forma continuada</a:t>
            </a:r>
            <a:r>
              <a:rPr lang="es-ES_tradnl" sz="2000" dirty="0" smtClean="0"/>
              <a:t>, salvo que en el puesto de trabajo dispongamos de un teclado auxiliar y un soporte para el ordenador que permita ubicarlo correctamente tanto  a la altura  y distancia correctas.</a:t>
            </a:r>
          </a:p>
          <a:p>
            <a:pPr eaLnBrk="1" hangingPunct="1">
              <a:defRPr/>
            </a:pPr>
            <a:endParaRPr lang="es-ES_tradnl" sz="2000" dirty="0" smtClean="0"/>
          </a:p>
          <a:p>
            <a:pPr eaLnBrk="1" hangingPunct="1">
              <a:defRPr/>
            </a:pPr>
            <a:endParaRPr lang="es-ES_tradnl" sz="2000" dirty="0" smtClean="0"/>
          </a:p>
        </p:txBody>
      </p:sp>
      <p:pic>
        <p:nvPicPr>
          <p:cNvPr id="30724" name="Picture 5" descr="Color"/>
          <p:cNvPicPr>
            <a:picLocks noChangeAspect="1" noChangeArrowheads="1"/>
          </p:cNvPicPr>
          <p:nvPr/>
        </p:nvPicPr>
        <p:blipFill>
          <a:blip r:embed="rId2" cstate="print"/>
          <a:srcRect/>
          <a:stretch>
            <a:fillRect/>
          </a:stretch>
        </p:blipFill>
        <p:spPr bwMode="auto">
          <a:xfrm>
            <a:off x="179388"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Definiciones</a:t>
            </a:r>
            <a:endParaRPr lang="es-ES" dirty="0"/>
          </a:p>
        </p:txBody>
      </p:sp>
      <p:sp>
        <p:nvSpPr>
          <p:cNvPr id="3" name="2 Marcador de contenido"/>
          <p:cNvSpPr>
            <a:spLocks noGrp="1"/>
          </p:cNvSpPr>
          <p:nvPr>
            <p:ph idx="1"/>
          </p:nvPr>
        </p:nvSpPr>
        <p:spPr/>
        <p:txBody>
          <a:bodyPr/>
          <a:lstStyle/>
          <a:p>
            <a:pPr algn="just"/>
            <a:r>
              <a:rPr lang="es-ES" dirty="0"/>
              <a:t>En lo que se refiere a las condiciones de empleo, los teletrabajadores tienen </a:t>
            </a:r>
            <a:r>
              <a:rPr lang="es-ES" b="1" u="sng" dirty="0"/>
              <a:t>los mismos derechos, garantizados por la legislación y los Convenios Colectivos aplicables</a:t>
            </a:r>
            <a:r>
              <a:rPr lang="es-ES" dirty="0"/>
              <a:t>, que los trabajadores comparables en los locales de la </a:t>
            </a:r>
            <a:r>
              <a:rPr lang="es-ES" dirty="0" smtClean="0"/>
              <a:t>empresa.</a:t>
            </a:r>
            <a:endParaRPr lang="es-ES" dirty="0"/>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304800"/>
            <a:ext cx="7772400" cy="1143000"/>
          </a:xfrm>
        </p:spPr>
        <p:txBody>
          <a:bodyPr/>
          <a:lstStyle/>
          <a:p>
            <a:pPr eaLnBrk="1" hangingPunct="1">
              <a:defRPr/>
            </a:pPr>
            <a:r>
              <a:rPr lang="es-ES_tradnl" sz="2000" smtClean="0"/>
              <a:t>Actividades de trabajo de oficina</a:t>
            </a:r>
            <a:br>
              <a:rPr lang="es-ES_tradnl" sz="2000" smtClean="0"/>
            </a:br>
            <a:r>
              <a:rPr lang="es-ES_tradnl" sz="2000" smtClean="0"/>
              <a:t>Ergonomía</a:t>
            </a:r>
          </a:p>
        </p:txBody>
      </p:sp>
      <p:sp>
        <p:nvSpPr>
          <p:cNvPr id="23555" name="Rectangle 3"/>
          <p:cNvSpPr>
            <a:spLocks noGrp="1" noChangeArrowheads="1"/>
          </p:cNvSpPr>
          <p:nvPr>
            <p:ph idx="1"/>
          </p:nvPr>
        </p:nvSpPr>
        <p:spPr>
          <a:xfrm>
            <a:off x="1066800" y="1676400"/>
            <a:ext cx="7772400" cy="4343400"/>
          </a:xfrm>
        </p:spPr>
        <p:txBody>
          <a:bodyPr/>
          <a:lstStyle/>
          <a:p>
            <a:pPr eaLnBrk="1" hangingPunct="1">
              <a:buNone/>
              <a:defRPr/>
            </a:pPr>
            <a:r>
              <a:rPr lang="es-ES_tradnl" sz="2000" b="1" dirty="0" smtClean="0"/>
              <a:t>Iluminación y colores.</a:t>
            </a:r>
            <a:endParaRPr lang="es-ES_tradnl" sz="2000" dirty="0" smtClean="0"/>
          </a:p>
        </p:txBody>
      </p:sp>
      <p:sp>
        <p:nvSpPr>
          <p:cNvPr id="33796" name="Rectangle 5"/>
          <p:cNvSpPr>
            <a:spLocks noChangeArrowheads="1"/>
          </p:cNvSpPr>
          <p:nvPr/>
        </p:nvSpPr>
        <p:spPr bwMode="auto">
          <a:xfrm>
            <a:off x="990600" y="2133600"/>
            <a:ext cx="7772400" cy="4401205"/>
          </a:xfrm>
          <a:prstGeom prst="rect">
            <a:avLst/>
          </a:prstGeom>
          <a:noFill/>
          <a:ln w="9525">
            <a:noFill/>
            <a:miter lim="800000"/>
            <a:headEnd/>
            <a:tailEnd/>
          </a:ln>
        </p:spPr>
        <p:txBody>
          <a:bodyPr>
            <a:spAutoFit/>
          </a:bodyPr>
          <a:lstStyle/>
          <a:p>
            <a:pPr marL="365760" indent="-283464" algn="just">
              <a:spcBef>
                <a:spcPts val="600"/>
              </a:spcBef>
              <a:buClr>
                <a:schemeClr val="accent1"/>
              </a:buClr>
              <a:buSzPct val="80000"/>
              <a:buFont typeface="Wingdings 2"/>
              <a:buChar char=""/>
              <a:defRPr/>
            </a:pPr>
            <a:r>
              <a:rPr lang="es-ES_tradnl" sz="1700" dirty="0"/>
              <a:t>Como </a:t>
            </a:r>
            <a:r>
              <a:rPr lang="es-ES_tradnl" sz="1700" dirty="0"/>
              <a:t>indicaciones de carácter general a tener en cuenta para una correcta iluminación del área de trabajo serán:</a:t>
            </a:r>
          </a:p>
          <a:p>
            <a:pPr marL="365760" indent="-283464" algn="just">
              <a:spcBef>
                <a:spcPts val="600"/>
              </a:spcBef>
              <a:buClr>
                <a:schemeClr val="accent1"/>
              </a:buClr>
              <a:buSzPct val="80000"/>
              <a:buFont typeface="Wingdings 2"/>
              <a:buChar char=""/>
              <a:defRPr/>
            </a:pPr>
            <a:r>
              <a:rPr lang="es-ES_tradnl" sz="1700" dirty="0"/>
              <a:t>Las luminarias deberán equiparse con difusores para impedir la visión directa de la lámpara. </a:t>
            </a:r>
          </a:p>
          <a:p>
            <a:pPr marL="365760" indent="-283464" algn="just">
              <a:spcBef>
                <a:spcPts val="600"/>
              </a:spcBef>
              <a:buClr>
                <a:schemeClr val="accent1"/>
              </a:buClr>
              <a:buSzPct val="80000"/>
              <a:buFont typeface="Wingdings 2"/>
              <a:buChar char=""/>
              <a:defRPr/>
            </a:pPr>
            <a:r>
              <a:rPr lang="es-ES_tradnl" sz="1700" dirty="0"/>
              <a:t>Las luminarias se colocarán de forma que el ángulo de visión sea superior a 30 grados respecto a la visión horizontal.</a:t>
            </a:r>
          </a:p>
          <a:p>
            <a:pPr marL="365760" indent="-283464" algn="just">
              <a:spcBef>
                <a:spcPts val="600"/>
              </a:spcBef>
              <a:buClr>
                <a:schemeClr val="accent1"/>
              </a:buClr>
              <a:buSzPct val="80000"/>
              <a:buFont typeface="Wingdings 2"/>
              <a:buChar char=""/>
              <a:defRPr/>
            </a:pPr>
            <a:endParaRPr lang="es-ES_tradnl" sz="1700" dirty="0"/>
          </a:p>
          <a:p>
            <a:pPr marL="365760" indent="-283464" algn="just">
              <a:spcBef>
                <a:spcPts val="600"/>
              </a:spcBef>
              <a:buClr>
                <a:schemeClr val="accent1"/>
              </a:buClr>
              <a:buSzPct val="80000"/>
              <a:buFont typeface="Wingdings 2"/>
              <a:buChar char=""/>
              <a:defRPr/>
            </a:pPr>
            <a:endParaRPr lang="es-ES_tradnl" sz="1700" dirty="0"/>
          </a:p>
          <a:p>
            <a:pPr marL="365760" indent="-283464" algn="just">
              <a:spcBef>
                <a:spcPts val="600"/>
              </a:spcBef>
              <a:buClr>
                <a:schemeClr val="accent1"/>
              </a:buClr>
              <a:buSzPct val="80000"/>
              <a:buFont typeface="Wingdings 2"/>
              <a:buChar char=""/>
              <a:defRPr/>
            </a:pPr>
            <a:r>
              <a:rPr lang="es-ES_tradnl" sz="1700" dirty="0" smtClean="0"/>
              <a:t>Se </a:t>
            </a:r>
            <a:r>
              <a:rPr lang="es-ES_tradnl" sz="1700" dirty="0"/>
              <a:t>evitarán las superficies de trabajo con materiales brillantes y colores oscuros. </a:t>
            </a:r>
          </a:p>
          <a:p>
            <a:pPr marL="365760" indent="-283464" algn="just">
              <a:spcBef>
                <a:spcPts val="600"/>
              </a:spcBef>
              <a:buClr>
                <a:schemeClr val="accent1"/>
              </a:buClr>
              <a:buSzPct val="80000"/>
              <a:buFont typeface="Wingdings 2"/>
              <a:buChar char=""/>
              <a:defRPr/>
            </a:pPr>
            <a:r>
              <a:rPr lang="es-ES_tradnl" sz="1700" dirty="0"/>
              <a:t>Si se dispone de luz natural, se procurará que las ventanas dispongan de elementos de protección regulables que impidan tanto el deslumbramiento como el calor provocado por los rayos del sol. </a:t>
            </a:r>
          </a:p>
          <a:p>
            <a:pPr marL="365760" indent="-283464" algn="just">
              <a:spcBef>
                <a:spcPts val="600"/>
              </a:spcBef>
              <a:buClr>
                <a:schemeClr val="accent1"/>
              </a:buClr>
              <a:buSzPct val="80000"/>
              <a:buFont typeface="Wingdings 2"/>
              <a:buChar char=""/>
              <a:defRPr/>
            </a:pPr>
            <a:r>
              <a:rPr lang="es-ES_tradnl" sz="1700" dirty="0"/>
              <a:t>Es recomendable que la situación de </a:t>
            </a:r>
            <a:r>
              <a:rPr lang="es-ES_tradnl" sz="1700" dirty="0"/>
              <a:t>las ventanas </a:t>
            </a:r>
            <a:r>
              <a:rPr lang="es-ES_tradnl" sz="1700" dirty="0"/>
              <a:t>permita </a:t>
            </a:r>
            <a:r>
              <a:rPr lang="es-ES_tradnl" sz="1700" dirty="0"/>
              <a:t>la visión </a:t>
            </a:r>
            <a:r>
              <a:rPr lang="es-ES_tradnl" sz="1700" dirty="0"/>
              <a:t>del </a:t>
            </a:r>
            <a:r>
              <a:rPr lang="es-ES_tradnl" sz="1700" dirty="0"/>
              <a:t>exterior. </a:t>
            </a:r>
          </a:p>
          <a:p>
            <a:pPr eaLnBrk="0" hangingPunct="0"/>
            <a:endParaRPr lang="es-ES_tradnl" sz="2400" dirty="0">
              <a:latin typeface="Times New Roman" pitchFamily="18" charset="0"/>
            </a:endParaRPr>
          </a:p>
        </p:txBody>
      </p:sp>
      <p:pic>
        <p:nvPicPr>
          <p:cNvPr id="33797" name="Picture 6"/>
          <p:cNvPicPr>
            <a:picLocks noChangeAspect="1" noChangeArrowheads="1"/>
          </p:cNvPicPr>
          <p:nvPr/>
        </p:nvPicPr>
        <p:blipFill>
          <a:blip r:embed="rId2" cstate="print"/>
          <a:srcRect/>
          <a:stretch>
            <a:fillRect/>
          </a:stretch>
        </p:blipFill>
        <p:spPr bwMode="auto">
          <a:xfrm>
            <a:off x="5796136" y="476672"/>
            <a:ext cx="2769096" cy="1656928"/>
          </a:xfrm>
          <a:prstGeom prst="rect">
            <a:avLst/>
          </a:prstGeom>
          <a:noFill/>
          <a:ln w="9525">
            <a:noFill/>
            <a:miter lim="800000"/>
            <a:headEnd/>
            <a:tailEnd/>
          </a:ln>
        </p:spPr>
      </p:pic>
      <p:pic>
        <p:nvPicPr>
          <p:cNvPr id="33798" name="Picture 7" descr="Color"/>
          <p:cNvPicPr>
            <a:picLocks noChangeAspect="1" noChangeArrowheads="1"/>
          </p:cNvPicPr>
          <p:nvPr/>
        </p:nvPicPr>
        <p:blipFill>
          <a:blip r:embed="rId3" cstate="print"/>
          <a:srcRect/>
          <a:stretch>
            <a:fillRect/>
          </a:stretch>
        </p:blipFill>
        <p:spPr bwMode="auto">
          <a:xfrm>
            <a:off x="0"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304800"/>
            <a:ext cx="77724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Ergonomía</a:t>
            </a:r>
          </a:p>
        </p:txBody>
      </p:sp>
      <p:sp>
        <p:nvSpPr>
          <p:cNvPr id="24579" name="Rectangle 3"/>
          <p:cNvSpPr>
            <a:spLocks noGrp="1" noChangeArrowheads="1"/>
          </p:cNvSpPr>
          <p:nvPr>
            <p:ph idx="1"/>
          </p:nvPr>
        </p:nvSpPr>
        <p:spPr>
          <a:xfrm>
            <a:off x="1115616" y="1412776"/>
            <a:ext cx="7772400" cy="4343400"/>
          </a:xfrm>
        </p:spPr>
        <p:txBody>
          <a:bodyPr/>
          <a:lstStyle/>
          <a:p>
            <a:pPr eaLnBrk="1" hangingPunct="1">
              <a:buNone/>
              <a:defRPr/>
            </a:pPr>
            <a:r>
              <a:rPr lang="es-ES_tradnl" sz="2000" b="1" dirty="0" smtClean="0"/>
              <a:t>Iluminación y colores.</a:t>
            </a:r>
          </a:p>
          <a:p>
            <a:pPr algn="just" eaLnBrk="1" hangingPunct="1">
              <a:defRPr/>
            </a:pPr>
            <a:r>
              <a:rPr lang="es-ES_tradnl" sz="1600" dirty="0" smtClean="0"/>
              <a:t>La intensidad de la iluminación debe ser adecuada al trabajo a realizar, el nivel recomendado para trabajos de oficina es de 500 lux</a:t>
            </a:r>
            <a:r>
              <a:rPr lang="es-ES_tradnl" sz="2000" dirty="0" smtClean="0"/>
              <a:t>.</a:t>
            </a:r>
          </a:p>
          <a:p>
            <a:pPr algn="just" eaLnBrk="1" hangingPunct="1">
              <a:spcBef>
                <a:spcPts val="500"/>
              </a:spcBef>
              <a:spcAft>
                <a:spcPts val="500"/>
              </a:spcAft>
              <a:defRPr/>
            </a:pPr>
            <a:r>
              <a:rPr lang="es-ES_tradnl" sz="1600" dirty="0" smtClean="0"/>
              <a:t>Los colores poseen unos coeficientes de reflexión determinados y provocan unos efectos psicológicos (ver Cuadro 1), por lo tanto es importante, antes de decidir el color de una sala, tener en cuenta el tipo de trabajo que se va a realizar. Si se trata de un trabajo monótono, es aconsejable la utilización de colores estimulantes, no en toda la superficie del local,  pero sí en superficies pequeñas como mamparas, puertas etc.</a:t>
            </a:r>
          </a:p>
          <a:p>
            <a:pPr algn="just" eaLnBrk="1" hangingPunct="1">
              <a:spcBef>
                <a:spcPts val="500"/>
              </a:spcBef>
              <a:spcAft>
                <a:spcPts val="500"/>
              </a:spcAft>
              <a:defRPr/>
            </a:pPr>
            <a:r>
              <a:rPr lang="es-ES_tradnl" sz="1600" dirty="0" smtClean="0"/>
              <a:t>Si la tarea a realizar requiere una gran concentración elegiremos colores claros y neutros.</a:t>
            </a:r>
          </a:p>
          <a:p>
            <a:pPr algn="just" eaLnBrk="1" hangingPunct="1">
              <a:spcBef>
                <a:spcPts val="500"/>
              </a:spcBef>
              <a:spcAft>
                <a:spcPts val="500"/>
              </a:spcAft>
              <a:defRPr/>
            </a:pPr>
            <a:r>
              <a:rPr lang="es-ES_tradnl" sz="1600" dirty="0" smtClean="0"/>
              <a:t>Por regla general los colores intensos los reservaremos para zonas en que la estancia de sea corta, ya que a largo plazo pueden provocar fatiga visual, reservando para paredes y techos de salas de trabajo, colores claros y neutros.</a:t>
            </a:r>
          </a:p>
          <a:p>
            <a:pPr eaLnBrk="1" hangingPunct="1">
              <a:defRPr/>
            </a:pPr>
            <a:endParaRPr lang="es-ES_tradnl" sz="1600" dirty="0" smtClean="0"/>
          </a:p>
        </p:txBody>
      </p:sp>
      <p:pic>
        <p:nvPicPr>
          <p:cNvPr id="34820" name="Picture 6"/>
          <p:cNvPicPr>
            <a:picLocks noChangeAspect="1" noChangeArrowheads="1"/>
          </p:cNvPicPr>
          <p:nvPr/>
        </p:nvPicPr>
        <p:blipFill>
          <a:blip r:embed="rId2" cstate="print"/>
          <a:srcRect/>
          <a:stretch>
            <a:fillRect/>
          </a:stretch>
        </p:blipFill>
        <p:spPr bwMode="auto">
          <a:xfrm>
            <a:off x="2483768" y="5445224"/>
            <a:ext cx="4896544" cy="1236240"/>
          </a:xfrm>
          <a:prstGeom prst="rect">
            <a:avLst/>
          </a:prstGeom>
          <a:noFill/>
          <a:ln w="9525">
            <a:noFill/>
            <a:miter lim="800000"/>
            <a:headEnd/>
            <a:tailEnd/>
          </a:ln>
        </p:spPr>
      </p:pic>
      <p:pic>
        <p:nvPicPr>
          <p:cNvPr id="34821" name="Picture 7" descr="Color"/>
          <p:cNvPicPr>
            <a:picLocks noChangeAspect="1" noChangeArrowheads="1"/>
          </p:cNvPicPr>
          <p:nvPr/>
        </p:nvPicPr>
        <p:blipFill>
          <a:blip r:embed="rId3" cstate="print"/>
          <a:srcRect/>
          <a:stretch>
            <a:fillRect/>
          </a:stretch>
        </p:blipFill>
        <p:spPr bwMode="auto">
          <a:xfrm>
            <a:off x="179388"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304800"/>
            <a:ext cx="48006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Ergonomía</a:t>
            </a:r>
          </a:p>
        </p:txBody>
      </p:sp>
      <p:sp>
        <p:nvSpPr>
          <p:cNvPr id="25603" name="Rectangle 3"/>
          <p:cNvSpPr>
            <a:spLocks noGrp="1" noChangeArrowheads="1"/>
          </p:cNvSpPr>
          <p:nvPr>
            <p:ph idx="1"/>
          </p:nvPr>
        </p:nvSpPr>
        <p:spPr>
          <a:xfrm>
            <a:off x="1066800" y="1676400"/>
            <a:ext cx="7772400" cy="4704928"/>
          </a:xfrm>
        </p:spPr>
        <p:txBody>
          <a:bodyPr>
            <a:normAutofit fontScale="92500" lnSpcReduction="10000"/>
          </a:bodyPr>
          <a:lstStyle/>
          <a:p>
            <a:pPr eaLnBrk="1" hangingPunct="1">
              <a:buNone/>
              <a:defRPr/>
            </a:pPr>
            <a:r>
              <a:rPr lang="es-ES_tradnl" sz="2000" b="1" dirty="0" smtClean="0"/>
              <a:t>Confort acústico. </a:t>
            </a:r>
          </a:p>
          <a:p>
            <a:pPr eaLnBrk="1" hangingPunct="1">
              <a:buNone/>
              <a:defRPr/>
            </a:pPr>
            <a:endParaRPr lang="es-ES_tradnl" sz="2000" b="1" dirty="0" smtClean="0"/>
          </a:p>
          <a:p>
            <a:pPr algn="just" eaLnBrk="1" hangingPunct="1">
              <a:defRPr/>
            </a:pPr>
            <a:r>
              <a:rPr lang="es-ES_tradnl" sz="1600" u="sng" dirty="0" smtClean="0"/>
              <a:t>Para el confort acústico en oficinas se dispone de recomendaciones,</a:t>
            </a:r>
            <a:r>
              <a:rPr lang="es-ES_tradnl" sz="1600" dirty="0" smtClean="0"/>
              <a:t> mientras que para ruidos peligrosos (industria) los criterios están recogidos en normas de obligado cumplimiento</a:t>
            </a:r>
          </a:p>
          <a:p>
            <a:pPr algn="just" eaLnBrk="1" hangingPunct="1">
              <a:defRPr/>
            </a:pPr>
            <a:r>
              <a:rPr lang="es-ES_tradnl" sz="1600" dirty="0" smtClean="0"/>
              <a:t>Las interferencias en la conversación oral, las dificultades para interpretar claramente los mensajes telefónicos o la imposibilidad de concentrarse en tareas que exigen un esfuerzo mental importante son factores sonoros críticos en las oficinas. Los niveles adecuados se incluyeron en el modulo 2,</a:t>
            </a:r>
          </a:p>
          <a:p>
            <a:pPr algn="just" eaLnBrk="1" hangingPunct="1">
              <a:defRPr/>
            </a:pPr>
            <a:r>
              <a:rPr lang="es-ES_tradnl" sz="1600" dirty="0" smtClean="0"/>
              <a:t>Los ruidos son generados principalmente por el teléfono, las máquinas utilizadas y las conversaciones; por lo que en general, se prefieren los espacios de trabajo de dimensiones mas bien reducidas a las grandes salas de trabajo, ya que en estas últimas, salvo que se coloquen mamparas divisorias absorbentes del ruido, se produce básicamente:</a:t>
            </a:r>
          </a:p>
          <a:p>
            <a:pPr lvl="3" algn="just" eaLnBrk="1" hangingPunct="1">
              <a:spcBef>
                <a:spcPts val="500"/>
              </a:spcBef>
              <a:spcAft>
                <a:spcPts val="500"/>
              </a:spcAft>
              <a:buFont typeface="Symbol" pitchFamily="18" charset="2"/>
              <a:buChar char="·"/>
              <a:defRPr/>
            </a:pPr>
            <a:r>
              <a:rPr lang="es-ES_tradnl" sz="1600" dirty="0" smtClean="0"/>
              <a:t>Una falta de concentración. </a:t>
            </a:r>
          </a:p>
          <a:p>
            <a:pPr lvl="3" algn="just" eaLnBrk="1" hangingPunct="1">
              <a:spcBef>
                <a:spcPts val="500"/>
              </a:spcBef>
              <a:spcAft>
                <a:spcPts val="500"/>
              </a:spcAft>
              <a:buFont typeface="Symbol" pitchFamily="18" charset="2"/>
              <a:buChar char="·"/>
              <a:defRPr/>
            </a:pPr>
            <a:r>
              <a:rPr lang="es-ES_tradnl" sz="1600" dirty="0" smtClean="0"/>
              <a:t>Una falta de intimidad</a:t>
            </a:r>
            <a:endParaRPr lang="es-ES_tradnl" dirty="0" smtClean="0"/>
          </a:p>
          <a:p>
            <a:pPr lvl="3" algn="just" eaLnBrk="1" hangingPunct="1">
              <a:spcBef>
                <a:spcPts val="500"/>
              </a:spcBef>
              <a:spcAft>
                <a:spcPts val="500"/>
              </a:spcAft>
              <a:buFont typeface="Symbol" pitchFamily="18" charset="2"/>
              <a:buChar char="·"/>
              <a:defRPr/>
            </a:pPr>
            <a:r>
              <a:rPr lang="es-ES_tradnl" sz="1600" dirty="0" smtClean="0"/>
              <a:t>Las conversaciones constituyen la primera causa de disconfort y distracción, no tanto por el nivel sonoro generado sino por la percepción del contenido informativo</a:t>
            </a:r>
            <a:endParaRPr lang="es-ES_tradnl" dirty="0" smtClean="0"/>
          </a:p>
          <a:p>
            <a:pPr lvl="3" algn="just" eaLnBrk="1" hangingPunct="1">
              <a:spcBef>
                <a:spcPts val="500"/>
              </a:spcBef>
              <a:spcAft>
                <a:spcPts val="500"/>
              </a:spcAft>
              <a:buFont typeface="Symbol" pitchFamily="18" charset="2"/>
              <a:buChar char="·"/>
              <a:defRPr/>
            </a:pPr>
            <a:endParaRPr lang="es-ES_tradnl" dirty="0" smtClean="0"/>
          </a:p>
        </p:txBody>
      </p:sp>
      <p:pic>
        <p:nvPicPr>
          <p:cNvPr id="35844" name="Picture 5"/>
          <p:cNvPicPr>
            <a:picLocks noChangeAspect="1" noChangeArrowheads="1"/>
          </p:cNvPicPr>
          <p:nvPr/>
        </p:nvPicPr>
        <p:blipFill>
          <a:blip r:embed="rId2" cstate="print"/>
          <a:srcRect/>
          <a:stretch>
            <a:fillRect/>
          </a:stretch>
        </p:blipFill>
        <p:spPr bwMode="auto">
          <a:xfrm>
            <a:off x="6019800" y="115888"/>
            <a:ext cx="2819400" cy="1844675"/>
          </a:xfrm>
          <a:prstGeom prst="rect">
            <a:avLst/>
          </a:prstGeom>
          <a:noFill/>
          <a:ln w="9525">
            <a:noFill/>
            <a:miter lim="800000"/>
            <a:headEnd/>
            <a:tailEnd/>
          </a:ln>
        </p:spPr>
      </p:pic>
      <p:pic>
        <p:nvPicPr>
          <p:cNvPr id="35845" name="Picture 6" descr="Color"/>
          <p:cNvPicPr>
            <a:picLocks noChangeAspect="1" noChangeArrowheads="1"/>
          </p:cNvPicPr>
          <p:nvPr/>
        </p:nvPicPr>
        <p:blipFill>
          <a:blip r:embed="rId3" cstate="print"/>
          <a:srcRect/>
          <a:stretch>
            <a:fillRect/>
          </a:stretch>
        </p:blipFill>
        <p:spPr bwMode="auto">
          <a:xfrm>
            <a:off x="179388"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28700" y="260648"/>
            <a:ext cx="7772400" cy="1143000"/>
          </a:xfrm>
        </p:spPr>
        <p:txBody>
          <a:bodyPr/>
          <a:lstStyle/>
          <a:p>
            <a:pPr eaLnBrk="1" hangingPunct="1">
              <a:defRPr/>
            </a:pPr>
            <a:r>
              <a:rPr lang="es-ES_tradnl" sz="2000" dirty="0" smtClean="0"/>
              <a:t>Actividades de trabajo de oficina</a:t>
            </a:r>
            <a:br>
              <a:rPr lang="es-ES_tradnl" sz="2000" dirty="0" smtClean="0"/>
            </a:br>
            <a:r>
              <a:rPr lang="es-ES_tradnl" sz="2000" dirty="0" smtClean="0"/>
              <a:t>Ergonomía</a:t>
            </a:r>
          </a:p>
        </p:txBody>
      </p:sp>
      <p:sp>
        <p:nvSpPr>
          <p:cNvPr id="26627" name="Rectangle 3"/>
          <p:cNvSpPr>
            <a:spLocks noGrp="1" noChangeArrowheads="1"/>
          </p:cNvSpPr>
          <p:nvPr>
            <p:ph idx="1"/>
          </p:nvPr>
        </p:nvSpPr>
        <p:spPr>
          <a:xfrm>
            <a:off x="1066800" y="1268760"/>
            <a:ext cx="7772400" cy="4751040"/>
          </a:xfrm>
        </p:spPr>
        <p:txBody>
          <a:bodyPr/>
          <a:lstStyle/>
          <a:p>
            <a:pPr eaLnBrk="1" hangingPunct="1">
              <a:defRPr/>
            </a:pPr>
            <a:r>
              <a:rPr lang="es-ES_tradnl" sz="2000" b="1" dirty="0" smtClean="0"/>
              <a:t>Calidad del aire. Agentes que influyen:</a:t>
            </a:r>
          </a:p>
          <a:p>
            <a:pPr lvl="3" algn="just" eaLnBrk="1" hangingPunct="1">
              <a:spcBef>
                <a:spcPts val="500"/>
              </a:spcBef>
              <a:spcAft>
                <a:spcPts val="500"/>
              </a:spcAft>
              <a:buFont typeface="Symbol" pitchFamily="18" charset="2"/>
              <a:buChar char="·"/>
              <a:defRPr/>
            </a:pPr>
            <a:endParaRPr lang="es-ES_tradnl" dirty="0" smtClean="0"/>
          </a:p>
        </p:txBody>
      </p:sp>
      <p:graphicFrame>
        <p:nvGraphicFramePr>
          <p:cNvPr id="9218" name="Object 6"/>
          <p:cNvGraphicFramePr>
            <a:graphicFrameLocks noChangeAspect="1"/>
          </p:cNvGraphicFramePr>
          <p:nvPr/>
        </p:nvGraphicFramePr>
        <p:xfrm>
          <a:off x="2057400" y="2209800"/>
          <a:ext cx="5418138" cy="3924300"/>
        </p:xfrm>
        <a:graphic>
          <a:graphicData uri="http://schemas.openxmlformats.org/presentationml/2006/ole">
            <mc:AlternateContent xmlns:mc="http://schemas.openxmlformats.org/markup-compatibility/2006">
              <mc:Choice xmlns:v="urn:schemas-microsoft-com:vml" Requires="v">
                <p:oleObj spid="_x0000_s261168" name="Fotografía de Photo Editor" r:id="rId3" imgW="5418290" imgH="3924640" progId="">
                  <p:embed/>
                </p:oleObj>
              </mc:Choice>
              <mc:Fallback>
                <p:oleObj name="Fotografía de Photo Editor" r:id="rId3" imgW="5418290" imgH="3924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09800"/>
                        <a:ext cx="5418138"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1" name="Picture 7" descr="Color"/>
          <p:cNvPicPr>
            <a:picLocks noChangeAspect="1" noChangeArrowheads="1"/>
          </p:cNvPicPr>
          <p:nvPr/>
        </p:nvPicPr>
        <p:blipFill>
          <a:blip r:embed="rId5" cstate="print"/>
          <a:srcRect/>
          <a:stretch>
            <a:fillRect/>
          </a:stretch>
        </p:blipFill>
        <p:spPr bwMode="auto">
          <a:xfrm>
            <a:off x="107950"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a:solidFill>
                  <a:srgbClr val="4F271C">
                    <a:satMod val="130000"/>
                  </a:srgbClr>
                </a:solidFill>
              </a:rPr>
              <a:t>Actividades de trabajo de oficina</a:t>
            </a:r>
            <a:br>
              <a:rPr lang="es-ES_tradnl" sz="2000" dirty="0">
                <a:solidFill>
                  <a:srgbClr val="4F271C">
                    <a:satMod val="130000"/>
                  </a:srgbClr>
                </a:solidFill>
              </a:rPr>
            </a:br>
            <a:r>
              <a:rPr lang="es-ES_tradnl" sz="2000" dirty="0">
                <a:solidFill>
                  <a:srgbClr val="4F271C">
                    <a:satMod val="130000"/>
                  </a:srgbClr>
                </a:solidFill>
              </a:rPr>
              <a:t>Ergonomía</a:t>
            </a:r>
            <a:endParaRPr lang="es-ES" dirty="0"/>
          </a:p>
        </p:txBody>
      </p:sp>
      <p:sp>
        <p:nvSpPr>
          <p:cNvPr id="4" name="Rectangle 3"/>
          <p:cNvSpPr>
            <a:spLocks noGrp="1" noChangeArrowheads="1"/>
          </p:cNvSpPr>
          <p:nvPr>
            <p:ph idx="1"/>
          </p:nvPr>
        </p:nvSpPr>
        <p:spPr>
          <a:xfrm>
            <a:off x="1115616" y="1844824"/>
            <a:ext cx="7772400" cy="4343400"/>
          </a:xfrm>
        </p:spPr>
        <p:txBody>
          <a:bodyPr>
            <a:normAutofit/>
          </a:bodyPr>
          <a:lstStyle/>
          <a:p>
            <a:pPr eaLnBrk="1" hangingPunct="1">
              <a:defRPr/>
            </a:pPr>
            <a:r>
              <a:rPr lang="es-ES_tradnl" sz="2000" b="1" dirty="0" smtClean="0"/>
              <a:t>Calidad del aire. </a:t>
            </a:r>
          </a:p>
          <a:p>
            <a:pPr lvl="1" eaLnBrk="1" hangingPunct="1">
              <a:defRPr/>
            </a:pPr>
            <a:r>
              <a:rPr lang="es-ES_tradnl" sz="1800" dirty="0" smtClean="0"/>
              <a:t>La calidad del aire dependerá de la renovación del mismo y de los posibles contaminantes presentes, cuyo número y variedad posible es elevada siendo su origen:</a:t>
            </a:r>
          </a:p>
          <a:p>
            <a:pPr lvl="2" algn="just" eaLnBrk="1" hangingPunct="1">
              <a:defRPr/>
            </a:pPr>
            <a:r>
              <a:rPr lang="es-ES_tradnl" sz="1800" dirty="0" smtClean="0"/>
              <a:t>Los propios ocupantes de la vivienda (dióxido de carbono por la respiración, partículas y aerosoles biológicos como pelo, escamas, etc.)</a:t>
            </a:r>
          </a:p>
          <a:p>
            <a:pPr lvl="2" algn="just" eaLnBrk="1" hangingPunct="1">
              <a:defRPr/>
            </a:pPr>
            <a:r>
              <a:rPr lang="es-ES" sz="1800" dirty="0" smtClean="0"/>
              <a:t>Contaminantes interiores: producidos por materiales de construcción, mobiliario, procedentes de combustiones (</a:t>
            </a:r>
            <a:r>
              <a:rPr lang="es-ES" sz="1800" dirty="0" err="1" smtClean="0"/>
              <a:t>ej</a:t>
            </a:r>
            <a:r>
              <a:rPr lang="es-ES" sz="1800" dirty="0" smtClean="0"/>
              <a:t>, estufas), productos de limpieza, pinturas, barnices, cosméticos, etc.</a:t>
            </a:r>
          </a:p>
          <a:p>
            <a:pPr lvl="2" algn="just" eaLnBrk="1" hangingPunct="1">
              <a:defRPr/>
            </a:pPr>
            <a:r>
              <a:rPr lang="es-ES" sz="1800" dirty="0" smtClean="0"/>
              <a:t>Contaminantes exteriores: procedentes del exterior del edificio como productos de combustión, polvo, polen, etc. o de estancias próximas (COCINA.)</a:t>
            </a:r>
          </a:p>
          <a:p>
            <a:pPr algn="just" eaLnBrk="1" hangingPunct="1">
              <a:defRPr/>
            </a:pPr>
            <a:r>
              <a:rPr lang="es-ES_tradnl" sz="1800" dirty="0" smtClean="0"/>
              <a:t>Asegúrate de que la estancia que eliges para realizar tus tareas de teletrabajo dispone de buena ventilación natural.</a:t>
            </a:r>
          </a:p>
          <a:p>
            <a:pPr algn="just" eaLnBrk="1" hangingPunct="1">
              <a:defRPr/>
            </a:pPr>
            <a:endParaRPr lang="es-ES_tradnl" sz="2000" b="1"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228600"/>
            <a:ext cx="7772400" cy="1143000"/>
          </a:xfrm>
        </p:spPr>
        <p:txBody>
          <a:bodyPr/>
          <a:lstStyle/>
          <a:p>
            <a:pPr eaLnBrk="1" hangingPunct="1">
              <a:defRPr/>
            </a:pPr>
            <a:r>
              <a:rPr lang="es-ES_tradnl" sz="2000" smtClean="0"/>
              <a:t>Actividades de trabajo de oficina</a:t>
            </a:r>
            <a:br>
              <a:rPr lang="es-ES_tradnl" sz="2000" smtClean="0"/>
            </a:br>
            <a:r>
              <a:rPr lang="es-ES_tradnl" sz="2000" smtClean="0"/>
              <a:t>Ergonomía</a:t>
            </a:r>
          </a:p>
        </p:txBody>
      </p:sp>
      <p:sp>
        <p:nvSpPr>
          <p:cNvPr id="28675" name="Rectangle 3"/>
          <p:cNvSpPr>
            <a:spLocks noGrp="1" noChangeArrowheads="1"/>
          </p:cNvSpPr>
          <p:nvPr>
            <p:ph idx="1"/>
          </p:nvPr>
        </p:nvSpPr>
        <p:spPr>
          <a:xfrm>
            <a:off x="1066800" y="1371600"/>
            <a:ext cx="7772400" cy="4343400"/>
          </a:xfrm>
        </p:spPr>
        <p:txBody>
          <a:bodyPr>
            <a:normAutofit/>
          </a:bodyPr>
          <a:lstStyle/>
          <a:p>
            <a:pPr eaLnBrk="1" hangingPunct="1">
              <a:defRPr/>
            </a:pPr>
            <a:r>
              <a:rPr lang="es-ES_tradnl" sz="2000" b="1" dirty="0" smtClean="0"/>
              <a:t>Calidad del aire. </a:t>
            </a:r>
          </a:p>
          <a:p>
            <a:pPr algn="just" eaLnBrk="1" hangingPunct="1">
              <a:defRPr/>
            </a:pPr>
            <a:r>
              <a:rPr lang="es-ES_tradnl" sz="1600" b="1" dirty="0" smtClean="0"/>
              <a:t>¿Cómo podemos mejorar la calidad del aire?</a:t>
            </a:r>
          </a:p>
          <a:p>
            <a:pPr lvl="1" algn="just" eaLnBrk="1" hangingPunct="1">
              <a:defRPr/>
            </a:pPr>
            <a:r>
              <a:rPr lang="es-ES_tradnl" sz="1600" dirty="0" smtClean="0"/>
              <a:t>Abriendo las ventanas de la estancia periódicamente, aunque siempre de forma controlada, sobretodo si en la vivienda hay niños.</a:t>
            </a:r>
          </a:p>
          <a:p>
            <a:pPr lvl="1" algn="just" eaLnBrk="1" hangingPunct="1">
              <a:defRPr/>
            </a:pPr>
            <a:r>
              <a:rPr lang="es-ES_tradnl" sz="1600" dirty="0" smtClean="0"/>
              <a:t>Realizando una limpieza y mantenimiento adecuado y periódico del sistema de climatización/ventilación, si disponemos del mismo.</a:t>
            </a:r>
          </a:p>
          <a:p>
            <a:pPr lvl="1" algn="just" eaLnBrk="1" hangingPunct="1">
              <a:defRPr/>
            </a:pPr>
            <a:r>
              <a:rPr lang="es-ES_tradnl" sz="1600" dirty="0" smtClean="0"/>
              <a:t>Limitar al máximo la generación de contaminantes en el interior, evitando dentro de lo posible sus fuentes de emisión (humo del tabaco,) mediante mantenimiento y ventilación adecuada. Limitar el uso de otros productos de consumo y de limpieza que puedan producir gases y/o vapores</a:t>
            </a:r>
            <a:r>
              <a:rPr lang="es-ES_tradnl" sz="1600" dirty="0"/>
              <a:t>.</a:t>
            </a:r>
            <a:endParaRPr lang="es-ES_tradnl" sz="1600" dirty="0" smtClean="0"/>
          </a:p>
          <a:p>
            <a:pPr lvl="1" algn="just" eaLnBrk="1" hangingPunct="1">
              <a:defRPr/>
            </a:pPr>
            <a:r>
              <a:rPr lang="es-ES_tradnl" sz="1600" dirty="0" smtClean="0"/>
              <a:t>Las tomas exteriores del aire estarán lejos de cualquier foco de contaminante, evitándose tomar el aire de aparcamientos o de zonas donde se encuentre la salida del aire del edificio.</a:t>
            </a:r>
          </a:p>
        </p:txBody>
      </p:sp>
      <p:graphicFrame>
        <p:nvGraphicFramePr>
          <p:cNvPr id="11266" name="Object 4"/>
          <p:cNvGraphicFramePr>
            <a:graphicFrameLocks noChangeAspect="1"/>
          </p:cNvGraphicFramePr>
          <p:nvPr/>
        </p:nvGraphicFramePr>
        <p:xfrm>
          <a:off x="7086600" y="838200"/>
          <a:ext cx="1295400" cy="1154113"/>
        </p:xfrm>
        <a:graphic>
          <a:graphicData uri="http://schemas.openxmlformats.org/presentationml/2006/ole">
            <mc:AlternateContent xmlns:mc="http://schemas.openxmlformats.org/markup-compatibility/2006">
              <mc:Choice xmlns:v="urn:schemas-microsoft-com:vml" Requires="v">
                <p:oleObj spid="_x0000_s263216" name="Clip" r:id="rId3" imgW="2635200" imgH="2349720" progId="">
                  <p:embed/>
                </p:oleObj>
              </mc:Choice>
              <mc:Fallback>
                <p:oleObj name="Clip" r:id="rId3" imgW="2635200" imgH="23497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838200"/>
                        <a:ext cx="1295400" cy="1154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69" name="Picture 5" descr="Color"/>
          <p:cNvPicPr>
            <a:picLocks noChangeAspect="1" noChangeArrowheads="1"/>
          </p:cNvPicPr>
          <p:nvPr/>
        </p:nvPicPr>
        <p:blipFill>
          <a:blip r:embed="rId5" cstate="print"/>
          <a:srcRect/>
          <a:stretch>
            <a:fillRect/>
          </a:stretch>
        </p:blipFill>
        <p:spPr bwMode="auto">
          <a:xfrm>
            <a:off x="179388"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457200"/>
            <a:ext cx="7772400" cy="1143000"/>
          </a:xfrm>
        </p:spPr>
        <p:txBody>
          <a:bodyPr/>
          <a:lstStyle/>
          <a:p>
            <a:pPr eaLnBrk="1" hangingPunct="1">
              <a:defRPr/>
            </a:pPr>
            <a:r>
              <a:rPr lang="es-ES_tradnl" sz="2000" smtClean="0"/>
              <a:t>Actividades de trabajo de oficina</a:t>
            </a:r>
            <a:br>
              <a:rPr lang="es-ES_tradnl" sz="2000" smtClean="0"/>
            </a:br>
            <a:r>
              <a:rPr lang="es-ES_tradnl" sz="2000" smtClean="0"/>
              <a:t>Ergonomía</a:t>
            </a:r>
            <a:br>
              <a:rPr lang="es-ES_tradnl" sz="2000" smtClean="0"/>
            </a:br>
            <a:endParaRPr lang="es-ES_tradnl" sz="2000" smtClean="0"/>
          </a:p>
        </p:txBody>
      </p:sp>
      <p:sp>
        <p:nvSpPr>
          <p:cNvPr id="29699" name="Rectangle 3"/>
          <p:cNvSpPr>
            <a:spLocks noGrp="1" noChangeArrowheads="1"/>
          </p:cNvSpPr>
          <p:nvPr>
            <p:ph idx="1"/>
          </p:nvPr>
        </p:nvSpPr>
        <p:spPr>
          <a:xfrm>
            <a:off x="1066800" y="1524000"/>
            <a:ext cx="7772400" cy="4343400"/>
          </a:xfrm>
        </p:spPr>
        <p:txBody>
          <a:bodyPr>
            <a:normAutofit/>
          </a:bodyPr>
          <a:lstStyle/>
          <a:p>
            <a:pPr eaLnBrk="1" hangingPunct="1">
              <a:buNone/>
              <a:defRPr/>
            </a:pPr>
            <a:r>
              <a:rPr lang="es-ES_tradnl" sz="2000" b="1" dirty="0" smtClean="0"/>
              <a:t>Manejo de cargas. </a:t>
            </a:r>
          </a:p>
          <a:p>
            <a:pPr algn="just" eaLnBrk="1" hangingPunct="1">
              <a:defRPr/>
            </a:pPr>
            <a:r>
              <a:rPr lang="es-ES_tradnl" sz="1600" dirty="0" smtClean="0"/>
              <a:t>En trabajos de oficina, se manejan, cajas de papel para fotocopiadoras, también  se archivan expedientes de documentos en ocasiones  con elevados volúmenes de papel que entran de forma directa en la problemática del manejo de cargas</a:t>
            </a:r>
            <a:r>
              <a:rPr lang="es-ES_tradnl" sz="1600" b="1" dirty="0" smtClean="0"/>
              <a:t>.</a:t>
            </a:r>
          </a:p>
          <a:p>
            <a:pPr algn="just" eaLnBrk="1" hangingPunct="1">
              <a:defRPr/>
            </a:pPr>
            <a:endParaRPr lang="es-ES_tradnl" sz="1600" b="1" dirty="0" smtClean="0"/>
          </a:p>
          <a:p>
            <a:pPr algn="just" eaLnBrk="1" hangingPunct="1">
              <a:defRPr/>
            </a:pPr>
            <a:r>
              <a:rPr lang="es-ES_tradnl" sz="1600" b="1" dirty="0" smtClean="0"/>
              <a:t>Para prevenir las lesiones dorsolumbares:</a:t>
            </a:r>
          </a:p>
          <a:p>
            <a:pPr lvl="1" algn="just" eaLnBrk="1" hangingPunct="1">
              <a:defRPr/>
            </a:pPr>
            <a:r>
              <a:rPr lang="es-ES_tradnl" sz="1600" dirty="0" smtClean="0"/>
              <a:t>Realice un adecuado manejo de cargas. </a:t>
            </a:r>
          </a:p>
          <a:p>
            <a:pPr lvl="1" algn="just" eaLnBrk="1" hangingPunct="1">
              <a:defRPr/>
            </a:pPr>
            <a:r>
              <a:rPr lang="es-ES_tradnl" sz="1600" dirty="0" smtClean="0"/>
              <a:t>Para archivar sobre los estantes superiores utilice escaleras o banquillos , que le permitan realizar la operación al mismo nivel.</a:t>
            </a:r>
          </a:p>
          <a:p>
            <a:pPr lvl="1" algn="just" eaLnBrk="1" hangingPunct="1">
              <a:defRPr/>
            </a:pPr>
            <a:r>
              <a:rPr lang="es-ES_tradnl" sz="1600" dirty="0" smtClean="0"/>
              <a:t>Las embarazadas no debe realizar manejo de cargas, especialmente si son pesadas.</a:t>
            </a:r>
          </a:p>
          <a:p>
            <a:pPr lvl="1" algn="just" eaLnBrk="1" hangingPunct="1">
              <a:defRPr/>
            </a:pPr>
            <a:r>
              <a:rPr lang="es-ES_tradnl" sz="1600" dirty="0" smtClean="0"/>
              <a:t>No deben de producirse giros de tronco manejando cargas</a:t>
            </a:r>
          </a:p>
          <a:p>
            <a:pPr lvl="1" algn="just" eaLnBrk="1" hangingPunct="1">
              <a:buFont typeface="Wingdings" pitchFamily="2" charset="2"/>
              <a:buNone/>
              <a:defRPr/>
            </a:pPr>
            <a:endParaRPr lang="es-ES_tradnl" sz="1600" dirty="0" smtClean="0"/>
          </a:p>
        </p:txBody>
      </p:sp>
      <p:graphicFrame>
        <p:nvGraphicFramePr>
          <p:cNvPr id="12290" name="Object 4"/>
          <p:cNvGraphicFramePr>
            <a:graphicFrameLocks noChangeAspect="1"/>
          </p:cNvGraphicFramePr>
          <p:nvPr/>
        </p:nvGraphicFramePr>
        <p:xfrm>
          <a:off x="6516688" y="44450"/>
          <a:ext cx="1943100" cy="1841500"/>
        </p:xfrm>
        <a:graphic>
          <a:graphicData uri="http://schemas.openxmlformats.org/presentationml/2006/ole">
            <mc:AlternateContent xmlns:mc="http://schemas.openxmlformats.org/markup-compatibility/2006">
              <mc:Choice xmlns:v="urn:schemas-microsoft-com:vml" Requires="v">
                <p:oleObj spid="_x0000_s264239" name="Fotografía de Photo Editor" r:id="rId3" imgW="2324301" imgH="2201905" progId="">
                  <p:embed/>
                </p:oleObj>
              </mc:Choice>
              <mc:Fallback>
                <p:oleObj name="Fotografía de Photo Editor" r:id="rId3" imgW="2324301" imgH="2201905"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4450"/>
                        <a:ext cx="19431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5" name="Picture 9" descr="Color"/>
          <p:cNvPicPr>
            <a:picLocks noChangeAspect="1" noChangeArrowheads="1"/>
          </p:cNvPicPr>
          <p:nvPr/>
        </p:nvPicPr>
        <p:blipFill>
          <a:blip r:embed="rId5" cstate="print"/>
          <a:srcRect/>
          <a:stretch>
            <a:fillRect/>
          </a:stretch>
        </p:blipFill>
        <p:spPr bwMode="auto">
          <a:xfrm>
            <a:off x="179388"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457200"/>
            <a:ext cx="77724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Psicosociología</a:t>
            </a:r>
          </a:p>
        </p:txBody>
      </p:sp>
      <p:sp>
        <p:nvSpPr>
          <p:cNvPr id="32771" name="Rectangle 3"/>
          <p:cNvSpPr>
            <a:spLocks noGrp="1" noChangeArrowheads="1"/>
          </p:cNvSpPr>
          <p:nvPr>
            <p:ph idx="1"/>
          </p:nvPr>
        </p:nvSpPr>
        <p:spPr>
          <a:xfrm>
            <a:off x="1066800" y="1524000"/>
            <a:ext cx="7772400" cy="4343400"/>
          </a:xfrm>
        </p:spPr>
        <p:txBody>
          <a:bodyPr>
            <a:normAutofit lnSpcReduction="10000"/>
          </a:bodyPr>
          <a:lstStyle/>
          <a:p>
            <a:pPr algn="just" eaLnBrk="1" hangingPunct="1">
              <a:defRPr/>
            </a:pPr>
            <a:r>
              <a:rPr lang="es-ES_tradnl" sz="2000" dirty="0" smtClean="0"/>
              <a:t>Los factores de riesgo de tipo psicosocial, tienen </a:t>
            </a:r>
            <a:r>
              <a:rPr lang="es-ES_tradnl" sz="2000" dirty="0" smtClean="0"/>
              <a:t>una </a:t>
            </a:r>
            <a:r>
              <a:rPr lang="es-ES_tradnl" sz="2000" dirty="0" smtClean="0"/>
              <a:t>importancia muy alta en lo que se denomina “trabajos de oficina</a:t>
            </a:r>
            <a:r>
              <a:rPr lang="es-ES_tradnl" sz="2000" dirty="0" smtClean="0"/>
              <a:t>”.</a:t>
            </a:r>
          </a:p>
          <a:p>
            <a:pPr marL="82296" indent="0" algn="just" eaLnBrk="1" hangingPunct="1">
              <a:buNone/>
              <a:defRPr/>
            </a:pPr>
            <a:endParaRPr lang="es-ES_tradnl" sz="2000" dirty="0" smtClean="0"/>
          </a:p>
          <a:p>
            <a:pPr algn="just" eaLnBrk="1" hangingPunct="1">
              <a:defRPr/>
            </a:pPr>
            <a:r>
              <a:rPr lang="es-ES_tradnl" sz="2000" b="1" dirty="0" smtClean="0"/>
              <a:t>Los efectos mas conocidos sobre las personas .</a:t>
            </a:r>
          </a:p>
          <a:p>
            <a:pPr lvl="1" algn="just" eaLnBrk="1" hangingPunct="1">
              <a:defRPr/>
            </a:pPr>
            <a:r>
              <a:rPr lang="es-ES_tradnl" sz="1800" dirty="0" smtClean="0"/>
              <a:t>Estrés, y patologías derivadas según el grado de estrés.</a:t>
            </a:r>
          </a:p>
          <a:p>
            <a:pPr lvl="1" algn="just" eaLnBrk="1" hangingPunct="1">
              <a:defRPr/>
            </a:pPr>
            <a:r>
              <a:rPr lang="es-ES_tradnl" sz="1800" dirty="0" smtClean="0"/>
              <a:t>Alteraciones conductuales.</a:t>
            </a:r>
          </a:p>
          <a:p>
            <a:pPr lvl="1" algn="just" eaLnBrk="1" hangingPunct="1">
              <a:defRPr/>
            </a:pPr>
            <a:r>
              <a:rPr lang="es-ES_tradnl" sz="1800" dirty="0" smtClean="0"/>
              <a:t>Burnout</a:t>
            </a:r>
            <a:r>
              <a:rPr lang="es-ES_tradnl" sz="1800" b="1" dirty="0" smtClean="0"/>
              <a:t>.</a:t>
            </a:r>
          </a:p>
          <a:p>
            <a:pPr lvl="1" algn="just" eaLnBrk="1" hangingPunct="1">
              <a:defRPr/>
            </a:pPr>
            <a:endParaRPr lang="es-ES_tradnl" sz="1800" b="1" dirty="0" smtClean="0"/>
          </a:p>
          <a:p>
            <a:pPr algn="just" eaLnBrk="1" hangingPunct="1">
              <a:defRPr/>
            </a:pPr>
            <a:r>
              <a:rPr lang="es-ES_tradnl" sz="2000" b="1" dirty="0" smtClean="0"/>
              <a:t>Los efectos mas conocidos sobre la organización,</a:t>
            </a:r>
          </a:p>
          <a:p>
            <a:pPr lvl="1" algn="just" eaLnBrk="1" hangingPunct="1">
              <a:defRPr/>
            </a:pPr>
            <a:r>
              <a:rPr lang="es-ES_tradnl" sz="1800" dirty="0" smtClean="0"/>
              <a:t>Ineficiencia.</a:t>
            </a:r>
          </a:p>
          <a:p>
            <a:pPr lvl="1" algn="just" eaLnBrk="1" hangingPunct="1">
              <a:defRPr/>
            </a:pPr>
            <a:r>
              <a:rPr lang="es-ES_tradnl" sz="1800" dirty="0" smtClean="0"/>
              <a:t>Insatisfacción laboral.</a:t>
            </a:r>
          </a:p>
          <a:p>
            <a:pPr lvl="1" algn="just" eaLnBrk="1" hangingPunct="1">
              <a:defRPr/>
            </a:pPr>
            <a:r>
              <a:rPr lang="es-ES_tradnl" sz="1800" dirty="0" smtClean="0"/>
              <a:t>Absentismo</a:t>
            </a:r>
          </a:p>
          <a:p>
            <a:pPr lvl="1" algn="just" eaLnBrk="1" hangingPunct="1">
              <a:defRPr/>
            </a:pPr>
            <a:r>
              <a:rPr lang="es-ES_tradnl" sz="1800" dirty="0" smtClean="0"/>
              <a:t>Rotación.</a:t>
            </a:r>
            <a:endParaRPr lang="es-ES_tradnl" sz="1800" b="1" dirty="0" smtClean="0"/>
          </a:p>
        </p:txBody>
      </p:sp>
      <p:pic>
        <p:nvPicPr>
          <p:cNvPr id="36868" name="Picture 5"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457200"/>
            <a:ext cx="77724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Psicosociología</a:t>
            </a:r>
          </a:p>
        </p:txBody>
      </p:sp>
      <p:sp>
        <p:nvSpPr>
          <p:cNvPr id="33795" name="Rectangle 3"/>
          <p:cNvSpPr>
            <a:spLocks noGrp="1" noChangeArrowheads="1"/>
          </p:cNvSpPr>
          <p:nvPr>
            <p:ph idx="1"/>
          </p:nvPr>
        </p:nvSpPr>
        <p:spPr>
          <a:xfrm>
            <a:off x="1066800" y="1524000"/>
            <a:ext cx="7772400" cy="4343400"/>
          </a:xfrm>
        </p:spPr>
        <p:txBody>
          <a:bodyPr/>
          <a:lstStyle/>
          <a:p>
            <a:pPr marL="82296" indent="0" eaLnBrk="1" hangingPunct="1">
              <a:buNone/>
              <a:defRPr/>
            </a:pPr>
            <a:r>
              <a:rPr lang="es-ES_tradnl" sz="2000" b="1" dirty="0" smtClean="0"/>
              <a:t>Carga mental. </a:t>
            </a:r>
          </a:p>
          <a:p>
            <a:pPr lvl="1" algn="just" eaLnBrk="1" hangingPunct="1">
              <a:defRPr/>
            </a:pPr>
            <a:r>
              <a:rPr lang="es-ES_tradnl" sz="2400" dirty="0" smtClean="0"/>
              <a:t>En la organización de un puesto de trabajo se deben tener en cuenta los siguientes factores con el fin de prevenir la aparición de la fatiga mental:</a:t>
            </a:r>
            <a:endParaRPr lang="es-ES_tradnl" dirty="0" smtClean="0"/>
          </a:p>
          <a:p>
            <a:pPr lvl="3" algn="just" eaLnBrk="1" hangingPunct="1">
              <a:spcBef>
                <a:spcPts val="500"/>
              </a:spcBef>
              <a:spcAft>
                <a:spcPts val="500"/>
              </a:spcAft>
              <a:buFont typeface="Symbol" pitchFamily="18" charset="2"/>
              <a:buChar char="·"/>
              <a:defRPr/>
            </a:pPr>
            <a:r>
              <a:rPr lang="es-ES_tradnl" sz="1800" dirty="0" smtClean="0"/>
              <a:t>Cantidad de información recibida. (1)</a:t>
            </a:r>
          </a:p>
          <a:p>
            <a:pPr lvl="3" algn="just" eaLnBrk="1" hangingPunct="1">
              <a:spcBef>
                <a:spcPts val="500"/>
              </a:spcBef>
              <a:spcAft>
                <a:spcPts val="500"/>
              </a:spcAft>
              <a:buFont typeface="Symbol" pitchFamily="18" charset="2"/>
              <a:buChar char="·"/>
              <a:defRPr/>
            </a:pPr>
            <a:r>
              <a:rPr lang="es-ES_tradnl" sz="1800" dirty="0" smtClean="0"/>
              <a:t>Ritmo de trabajo normal para una persona formada y adiestrada (2) </a:t>
            </a:r>
          </a:p>
          <a:p>
            <a:pPr lvl="3" algn="just" eaLnBrk="1" hangingPunct="1">
              <a:spcBef>
                <a:spcPts val="500"/>
              </a:spcBef>
              <a:spcAft>
                <a:spcPts val="500"/>
              </a:spcAft>
              <a:buFont typeface="Symbol" pitchFamily="18" charset="2"/>
              <a:buChar char="·"/>
              <a:defRPr/>
            </a:pPr>
            <a:r>
              <a:rPr lang="es-ES_tradnl" sz="1800" dirty="0" smtClean="0"/>
              <a:t>Cualidad de la información recibida: tipos de señales. </a:t>
            </a:r>
          </a:p>
          <a:p>
            <a:pPr lvl="3" algn="just" eaLnBrk="1" hangingPunct="1">
              <a:spcBef>
                <a:spcPts val="500"/>
              </a:spcBef>
              <a:spcAft>
                <a:spcPts val="500"/>
              </a:spcAft>
              <a:buFont typeface="Symbol" pitchFamily="18" charset="2"/>
              <a:buChar char="·"/>
              <a:defRPr/>
            </a:pPr>
            <a:r>
              <a:rPr lang="es-ES_tradnl" sz="1800" dirty="0" smtClean="0"/>
              <a:t>Ritmo individual de trabajo</a:t>
            </a:r>
          </a:p>
          <a:p>
            <a:pPr lvl="3" algn="just" eaLnBrk="1" hangingPunct="1">
              <a:spcBef>
                <a:spcPts val="500"/>
              </a:spcBef>
              <a:spcAft>
                <a:spcPts val="500"/>
              </a:spcAft>
              <a:buFont typeface="Symbol" pitchFamily="18" charset="2"/>
              <a:buChar char="·"/>
              <a:defRPr/>
            </a:pPr>
            <a:r>
              <a:rPr lang="es-ES_tradnl" sz="1800" dirty="0" smtClean="0"/>
              <a:t>Distribución de pausas. </a:t>
            </a:r>
          </a:p>
          <a:p>
            <a:pPr lvl="3" algn="just" eaLnBrk="1" hangingPunct="1">
              <a:spcBef>
                <a:spcPts val="500"/>
              </a:spcBef>
              <a:spcAft>
                <a:spcPts val="500"/>
              </a:spcAft>
              <a:buFont typeface="Symbol" pitchFamily="18" charset="2"/>
              <a:buChar char="·"/>
              <a:defRPr/>
            </a:pPr>
            <a:r>
              <a:rPr lang="es-ES_tradnl" sz="1800" dirty="0" smtClean="0"/>
              <a:t>Confort ambiental del puesto.</a:t>
            </a:r>
            <a:r>
              <a:rPr lang="es-ES_tradnl" dirty="0" smtClean="0"/>
              <a:t> </a:t>
            </a:r>
          </a:p>
        </p:txBody>
      </p:sp>
      <p:sp>
        <p:nvSpPr>
          <p:cNvPr id="38916" name="Text Box 6"/>
          <p:cNvSpPr txBox="1">
            <a:spLocks noChangeArrowheads="1"/>
          </p:cNvSpPr>
          <p:nvPr/>
        </p:nvSpPr>
        <p:spPr bwMode="auto">
          <a:xfrm>
            <a:off x="1676400" y="5808663"/>
            <a:ext cx="6477000" cy="738187"/>
          </a:xfrm>
          <a:prstGeom prst="rect">
            <a:avLst/>
          </a:prstGeom>
          <a:noFill/>
          <a:ln w="9525">
            <a:noFill/>
            <a:miter lim="800000"/>
            <a:headEnd/>
            <a:tailEnd/>
          </a:ln>
        </p:spPr>
        <p:txBody>
          <a:bodyPr>
            <a:spAutoFit/>
          </a:bodyPr>
          <a:lstStyle/>
          <a:p>
            <a:pPr algn="just" eaLnBrk="0" hangingPunct="0">
              <a:spcBef>
                <a:spcPct val="50000"/>
              </a:spcBef>
            </a:pPr>
            <a:r>
              <a:rPr lang="es-ES_tradnl" sz="1400">
                <a:latin typeface="Times New Roman" pitchFamily="18" charset="0"/>
              </a:rPr>
              <a:t>(1) El diseño del puesto de trabajo debe ser adecuado. (2) Es necesaria la formación, proceso de selección adecuado, política de inducción, y formación interna. Es necesario el establecimiento de instrumentos de medida, cuantitativos y/o cualitativos.</a:t>
            </a:r>
            <a:endParaRPr lang="es-ES_tradnl" sz="2400">
              <a:latin typeface="Times New Roman" pitchFamily="18" charset="0"/>
            </a:endParaRPr>
          </a:p>
        </p:txBody>
      </p:sp>
      <p:pic>
        <p:nvPicPr>
          <p:cNvPr id="38917" name="Picture 7" descr="Color"/>
          <p:cNvPicPr>
            <a:picLocks noChangeAspect="1" noChangeArrowheads="1"/>
          </p:cNvPicPr>
          <p:nvPr/>
        </p:nvPicPr>
        <p:blipFill>
          <a:blip r:embed="rId2" cstate="print"/>
          <a:srcRect/>
          <a:stretch>
            <a:fillRect/>
          </a:stretch>
        </p:blipFill>
        <p:spPr bwMode="auto">
          <a:xfrm>
            <a:off x="179388" y="260350"/>
            <a:ext cx="92075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457200"/>
            <a:ext cx="77724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Psicosociología</a:t>
            </a:r>
          </a:p>
        </p:txBody>
      </p:sp>
      <p:sp>
        <p:nvSpPr>
          <p:cNvPr id="35843" name="Rectangle 3"/>
          <p:cNvSpPr>
            <a:spLocks noGrp="1" noChangeArrowheads="1"/>
          </p:cNvSpPr>
          <p:nvPr>
            <p:ph idx="1"/>
          </p:nvPr>
        </p:nvSpPr>
        <p:spPr>
          <a:xfrm>
            <a:off x="1066800" y="1524000"/>
            <a:ext cx="7772400" cy="4343400"/>
          </a:xfrm>
        </p:spPr>
        <p:txBody>
          <a:bodyPr/>
          <a:lstStyle/>
          <a:p>
            <a:pPr marL="82296" indent="0" eaLnBrk="1" hangingPunct="1">
              <a:buNone/>
              <a:defRPr/>
            </a:pPr>
            <a:r>
              <a:rPr lang="es-ES_tradnl" sz="2000" b="1" dirty="0" smtClean="0"/>
              <a:t>MOTIVACION. </a:t>
            </a:r>
          </a:p>
          <a:p>
            <a:pPr lvl="1" algn="just" eaLnBrk="1" hangingPunct="1">
              <a:defRPr/>
            </a:pPr>
            <a:r>
              <a:rPr lang="es-ES_tradnl" sz="1600" dirty="0" smtClean="0"/>
              <a:t>El factor motivador más importante en el ámbito laboral es la Participación El nivel de implicación que los trabajadores tengan en el desarrollo del trabajo y en la planificación del mismo, es decir la posibilidad de aportar ideas y que estas sean escuchadas por parte de sus superiores, mejora la predisposición individual al trabajo y las conductas seguras.</a:t>
            </a:r>
          </a:p>
          <a:p>
            <a:pPr lvl="1" algn="just" eaLnBrk="1" hangingPunct="1">
              <a:defRPr/>
            </a:pPr>
            <a:r>
              <a:rPr lang="es-ES_tradnl" sz="1600" dirty="0" smtClean="0"/>
              <a:t>La motivación esta directamente relacionada con la monotonía en el trabajo, cuanta mayor motivación exista menos monótono y rutinario se hará el trabajo.</a:t>
            </a:r>
            <a:endParaRPr lang="es-ES_tradnl" dirty="0" smtClean="0"/>
          </a:p>
          <a:p>
            <a:pPr lvl="1" algn="just" eaLnBrk="1" hangingPunct="1">
              <a:lnSpc>
                <a:spcPts val="1900"/>
              </a:lnSpc>
              <a:defRPr/>
            </a:pPr>
            <a:r>
              <a:rPr lang="es-ES_tradnl" sz="1600" dirty="0" smtClean="0"/>
              <a:t>Se favorece la motivación con el establecimiento de una política de reconocimientos, con establecimiento políticas de objetivos, con  políticas de  incentivos individuales y de grupo, de forma que el apoyo social  colabore como elemento sinérgico de motivación y vinculación</a:t>
            </a:r>
            <a:r>
              <a:rPr lang="es-ES_tradnl" dirty="0" smtClean="0"/>
              <a:t>.</a:t>
            </a:r>
            <a:endParaRPr lang="es-ES_tradnl" sz="1600" b="1" dirty="0" smtClean="0"/>
          </a:p>
          <a:p>
            <a:pPr eaLnBrk="1" hangingPunct="1">
              <a:defRPr/>
            </a:pPr>
            <a:endParaRPr lang="es-ES_tradnl" sz="2000" b="1" dirty="0" smtClean="0"/>
          </a:p>
        </p:txBody>
      </p:sp>
      <p:graphicFrame>
        <p:nvGraphicFramePr>
          <p:cNvPr id="13314" name="Object 8"/>
          <p:cNvGraphicFramePr>
            <a:graphicFrameLocks noChangeAspect="1"/>
          </p:cNvGraphicFramePr>
          <p:nvPr/>
        </p:nvGraphicFramePr>
        <p:xfrm>
          <a:off x="3429000" y="5202238"/>
          <a:ext cx="2438400" cy="1655762"/>
        </p:xfrm>
        <a:graphic>
          <a:graphicData uri="http://schemas.openxmlformats.org/presentationml/2006/ole">
            <mc:AlternateContent xmlns:mc="http://schemas.openxmlformats.org/markup-compatibility/2006">
              <mc:Choice xmlns:v="urn:schemas-microsoft-com:vml" Requires="v">
                <p:oleObj spid="_x0000_s265263" name="Fotografía de Photo Editor" r:id="rId3" imgW="3086367" imgH="2095682" progId="">
                  <p:embed/>
                </p:oleObj>
              </mc:Choice>
              <mc:Fallback>
                <p:oleObj name="Fotografía de Photo Editor" r:id="rId3" imgW="3086367" imgH="2095682"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202238"/>
                        <a:ext cx="2438400"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7"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82296" indent="0">
              <a:buNone/>
            </a:pPr>
            <a:endParaRPr lang="es-ES" dirty="0" smtClean="0"/>
          </a:p>
          <a:p>
            <a:pPr marL="82296" indent="0">
              <a:buNone/>
            </a:pPr>
            <a:endParaRPr lang="es-ES" dirty="0" smtClean="0"/>
          </a:p>
          <a:p>
            <a:pPr marL="82296" indent="0" algn="ctr">
              <a:buNone/>
            </a:pPr>
            <a:r>
              <a:rPr lang="es-ES" dirty="0" smtClean="0"/>
              <a:t>Riesgos asociados a las condiciones de seguridad</a:t>
            </a:r>
            <a:endParaRPr lang="es-ES" dirty="0"/>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extLst>
      <p:ext uri="{BB962C8B-B14F-4D97-AF65-F5344CB8AC3E}">
        <p14:creationId xmlns:p14="http://schemas.microsoft.com/office/powerpoint/2010/main" val="2589409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457200"/>
            <a:ext cx="77724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Psicosociología</a:t>
            </a:r>
          </a:p>
        </p:txBody>
      </p:sp>
      <p:sp>
        <p:nvSpPr>
          <p:cNvPr id="36867" name="Rectangle 3"/>
          <p:cNvSpPr>
            <a:spLocks noGrp="1" noChangeArrowheads="1"/>
          </p:cNvSpPr>
          <p:nvPr>
            <p:ph idx="1"/>
          </p:nvPr>
        </p:nvSpPr>
        <p:spPr>
          <a:xfrm>
            <a:off x="1066800" y="1524000"/>
            <a:ext cx="7772400" cy="5001344"/>
          </a:xfrm>
        </p:spPr>
        <p:txBody>
          <a:bodyPr>
            <a:normAutofit lnSpcReduction="10000"/>
          </a:bodyPr>
          <a:lstStyle/>
          <a:p>
            <a:pPr eaLnBrk="1" hangingPunct="1">
              <a:lnSpc>
                <a:spcPct val="90000"/>
              </a:lnSpc>
              <a:buNone/>
              <a:defRPr/>
            </a:pPr>
            <a:r>
              <a:rPr lang="es-ES_tradnl" sz="1800" b="1" dirty="0" smtClean="0"/>
              <a:t>Comunicación y </a:t>
            </a:r>
            <a:r>
              <a:rPr lang="es-ES_tradnl" sz="1800" b="1" dirty="0" smtClean="0"/>
              <a:t>apoyo social.</a:t>
            </a:r>
          </a:p>
          <a:p>
            <a:pPr eaLnBrk="1" hangingPunct="1">
              <a:lnSpc>
                <a:spcPct val="90000"/>
              </a:lnSpc>
              <a:buNone/>
              <a:defRPr/>
            </a:pPr>
            <a:endParaRPr lang="es-ES_tradnl" sz="1800" b="1" dirty="0" smtClean="0"/>
          </a:p>
          <a:p>
            <a:pPr algn="just" eaLnBrk="1" hangingPunct="1">
              <a:lnSpc>
                <a:spcPct val="90000"/>
              </a:lnSpc>
              <a:spcBef>
                <a:spcPts val="500"/>
              </a:spcBef>
              <a:spcAft>
                <a:spcPts val="500"/>
              </a:spcAft>
              <a:defRPr/>
            </a:pPr>
            <a:r>
              <a:rPr lang="es-ES_tradnl" sz="1600" dirty="0" smtClean="0"/>
              <a:t>Las relaciones interpersonales que establecen las personas en los distintos ambientes en los que opera (familiar, laboral...) se configuran en elementos importantes en cuanto que cumplen una serie de funciones que, en última instancia, van a determinar la existencia de problemas o, por el contrario, de satisfacción.</a:t>
            </a:r>
          </a:p>
          <a:p>
            <a:pPr algn="just" eaLnBrk="1" hangingPunct="1">
              <a:lnSpc>
                <a:spcPts val="1700"/>
              </a:lnSpc>
              <a:spcBef>
                <a:spcPts val="500"/>
              </a:spcBef>
              <a:spcAft>
                <a:spcPts val="500"/>
              </a:spcAft>
              <a:defRPr/>
            </a:pPr>
            <a:r>
              <a:rPr lang="es-ES_tradnl" sz="1600" dirty="0" smtClean="0"/>
              <a:t>El mundo laboral ofrece la posibilidad de integrar a las personas en grupos, de ofrecerles estatus e identificación social con otras personas y grupos, puede contribuir a la satisfacción de necesidades sociales de las personas,</a:t>
            </a:r>
            <a:r>
              <a:rPr lang="es-ES_tradnl" dirty="0" smtClean="0"/>
              <a:t> </a:t>
            </a:r>
          </a:p>
          <a:p>
            <a:pPr algn="just" eaLnBrk="1" hangingPunct="1">
              <a:lnSpc>
                <a:spcPct val="90000"/>
              </a:lnSpc>
              <a:spcBef>
                <a:spcPts val="500"/>
              </a:spcBef>
              <a:spcAft>
                <a:spcPts val="500"/>
              </a:spcAft>
              <a:defRPr/>
            </a:pPr>
            <a:r>
              <a:rPr lang="es-ES_tradnl" sz="1600" dirty="0" smtClean="0"/>
              <a:t>La información permite a las personas conocer que: a) se preocupan de ellos y les quieren, b) son estimados y valorados y c) pertenecen a una red de comunicación y de obligaciones mutuas.</a:t>
            </a:r>
          </a:p>
          <a:p>
            <a:pPr algn="just" eaLnBrk="1" hangingPunct="1">
              <a:lnSpc>
                <a:spcPct val="90000"/>
              </a:lnSpc>
              <a:spcBef>
                <a:spcPts val="500"/>
              </a:spcBef>
              <a:spcAft>
                <a:spcPts val="500"/>
              </a:spcAft>
              <a:defRPr/>
            </a:pPr>
            <a:r>
              <a:rPr lang="es-ES_tradnl" sz="1600" dirty="0" smtClean="0"/>
              <a:t>Calidad de las relaciones y comunicaciones aunque éstas no sean muy numerosas</a:t>
            </a:r>
          </a:p>
          <a:p>
            <a:pPr algn="just" eaLnBrk="1" hangingPunct="1">
              <a:lnSpc>
                <a:spcPts val="1900"/>
              </a:lnSpc>
              <a:spcBef>
                <a:spcPts val="500"/>
              </a:spcBef>
              <a:spcAft>
                <a:spcPts val="500"/>
              </a:spcAft>
              <a:defRPr/>
            </a:pPr>
            <a:r>
              <a:rPr lang="es-ES_tradnl" sz="1600" dirty="0" smtClean="0"/>
              <a:t>Favorecer  la percepción de que en situaciones problemáticas hay en quien confiar y a quien pedir apoyo, sea el jefe y/o el grupo</a:t>
            </a:r>
            <a:r>
              <a:rPr lang="es-ES_tradnl" dirty="0" smtClean="0"/>
              <a:t>. </a:t>
            </a:r>
            <a:r>
              <a:rPr lang="es-ES_tradnl" sz="1600" dirty="0" smtClean="0"/>
              <a:t>La percepción de que existe ayuda disponible por parte de otros, puede hacer que la magnitud estresora de un evento aversivo se perciba reducida</a:t>
            </a:r>
            <a:r>
              <a:rPr lang="es-ES_tradnl" dirty="0" smtClean="0"/>
              <a:t>.</a:t>
            </a:r>
          </a:p>
          <a:p>
            <a:pPr algn="just" eaLnBrk="1" hangingPunct="1">
              <a:lnSpc>
                <a:spcPts val="1700"/>
              </a:lnSpc>
              <a:spcBef>
                <a:spcPts val="500"/>
              </a:spcBef>
              <a:spcAft>
                <a:spcPts val="500"/>
              </a:spcAft>
              <a:defRPr/>
            </a:pPr>
            <a:r>
              <a:rPr lang="es-ES_tradnl" sz="1600" dirty="0" smtClean="0"/>
              <a:t>Favorecer el "apoyo emocional". Este comprende la empatía, el cuidado, el amor, la confianza mutua.</a:t>
            </a:r>
            <a:r>
              <a:rPr lang="es-ES_tradnl" dirty="0" smtClean="0"/>
              <a:t> </a:t>
            </a:r>
          </a:p>
          <a:p>
            <a:pPr eaLnBrk="1" hangingPunct="1">
              <a:lnSpc>
                <a:spcPct val="90000"/>
              </a:lnSpc>
              <a:spcBef>
                <a:spcPts val="500"/>
              </a:spcBef>
              <a:spcAft>
                <a:spcPts val="500"/>
              </a:spcAft>
              <a:defRPr/>
            </a:pPr>
            <a:endParaRPr lang="es-ES_tradnl" sz="1600" dirty="0" smtClean="0"/>
          </a:p>
          <a:p>
            <a:pPr eaLnBrk="1" hangingPunct="1">
              <a:lnSpc>
                <a:spcPct val="90000"/>
              </a:lnSpc>
              <a:spcBef>
                <a:spcPts val="500"/>
              </a:spcBef>
              <a:spcAft>
                <a:spcPts val="500"/>
              </a:spcAft>
              <a:defRPr/>
            </a:pPr>
            <a:endParaRPr lang="es-ES_tradnl" sz="1600" dirty="0" smtClean="0"/>
          </a:p>
          <a:p>
            <a:pPr eaLnBrk="1" hangingPunct="1">
              <a:lnSpc>
                <a:spcPct val="90000"/>
              </a:lnSpc>
              <a:spcBef>
                <a:spcPts val="500"/>
              </a:spcBef>
              <a:spcAft>
                <a:spcPts val="500"/>
              </a:spcAft>
              <a:defRPr/>
            </a:pPr>
            <a:endParaRPr lang="es-ES_tradnl" dirty="0" smtClean="0"/>
          </a:p>
          <a:p>
            <a:pPr eaLnBrk="1" hangingPunct="1">
              <a:lnSpc>
                <a:spcPct val="90000"/>
              </a:lnSpc>
              <a:spcBef>
                <a:spcPts val="500"/>
              </a:spcBef>
              <a:spcAft>
                <a:spcPts val="500"/>
              </a:spcAft>
              <a:defRPr/>
            </a:pPr>
            <a:endParaRPr lang="es-ES_tradnl" dirty="0" smtClean="0"/>
          </a:p>
        </p:txBody>
      </p:sp>
      <p:pic>
        <p:nvPicPr>
          <p:cNvPr id="39940" name="Picture 5" descr="Color"/>
          <p:cNvPicPr>
            <a:picLocks noChangeAspect="1" noChangeArrowheads="1"/>
          </p:cNvPicPr>
          <p:nvPr/>
        </p:nvPicPr>
        <p:blipFill>
          <a:blip r:embed="rId2" cstate="print"/>
          <a:srcRect/>
          <a:stretch>
            <a:fillRect/>
          </a:stretch>
        </p:blipFill>
        <p:spPr bwMode="auto">
          <a:xfrm>
            <a:off x="0"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20775" y="333375"/>
            <a:ext cx="77724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Psicosociología</a:t>
            </a:r>
          </a:p>
        </p:txBody>
      </p:sp>
      <p:sp>
        <p:nvSpPr>
          <p:cNvPr id="37891" name="Rectangle 3"/>
          <p:cNvSpPr>
            <a:spLocks noGrp="1" noChangeArrowheads="1"/>
          </p:cNvSpPr>
          <p:nvPr>
            <p:ph idx="1"/>
          </p:nvPr>
        </p:nvSpPr>
        <p:spPr>
          <a:xfrm>
            <a:off x="1066800" y="1524000"/>
            <a:ext cx="7772400" cy="4929336"/>
          </a:xfrm>
        </p:spPr>
        <p:txBody>
          <a:bodyPr>
            <a:normAutofit fontScale="92500" lnSpcReduction="10000"/>
          </a:bodyPr>
          <a:lstStyle/>
          <a:p>
            <a:pPr eaLnBrk="1" hangingPunct="1">
              <a:buNone/>
              <a:defRPr/>
            </a:pPr>
            <a:r>
              <a:rPr lang="es-ES_tradnl" sz="1800" b="1" dirty="0" smtClean="0"/>
              <a:t>Comunicación y </a:t>
            </a:r>
            <a:r>
              <a:rPr lang="es-ES_tradnl" sz="1800" b="1" dirty="0" smtClean="0"/>
              <a:t>apoyo social.</a:t>
            </a:r>
          </a:p>
          <a:p>
            <a:pPr algn="just" eaLnBrk="1" hangingPunct="1">
              <a:spcBef>
                <a:spcPts val="500"/>
              </a:spcBef>
              <a:spcAft>
                <a:spcPts val="500"/>
              </a:spcAft>
              <a:defRPr/>
            </a:pPr>
            <a:r>
              <a:rPr lang="es-ES_tradnl" sz="1600" dirty="0" smtClean="0"/>
              <a:t>El apoyo del superior es especialmente importante en aquellas situaciones en las que las oportunidades para la interacción entre compañeros es limitada.</a:t>
            </a:r>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r>
              <a:rPr lang="es-ES_tradnl" sz="1600" dirty="0" smtClean="0"/>
              <a:t>La forma más habitual que tenemos las personas de relacionarnos es a través de la comunicación, de forma que, si ésta es ambigua o confusa o solo en el sentido jefe subordinado, genera malas relaciones entre el personal, lo cual desemboca en un clima organizacional alterado y por tanto en conflictos laborales que evidentemente afectan considerablemente al trabajo en la empresa.</a:t>
            </a:r>
            <a:endParaRPr lang="es-ES_tradnl" dirty="0" smtClean="0"/>
          </a:p>
        </p:txBody>
      </p:sp>
      <p:pic>
        <p:nvPicPr>
          <p:cNvPr id="40964" name="Picture 4"/>
          <p:cNvPicPr>
            <a:picLocks noChangeAspect="1" noChangeArrowheads="1"/>
          </p:cNvPicPr>
          <p:nvPr/>
        </p:nvPicPr>
        <p:blipFill>
          <a:blip r:embed="rId2" cstate="print"/>
          <a:srcRect/>
          <a:stretch>
            <a:fillRect/>
          </a:stretch>
        </p:blipFill>
        <p:spPr bwMode="auto">
          <a:xfrm>
            <a:off x="1619672" y="2492896"/>
            <a:ext cx="3810000" cy="2568575"/>
          </a:xfrm>
          <a:prstGeom prst="rect">
            <a:avLst/>
          </a:prstGeom>
          <a:noFill/>
          <a:ln w="9525">
            <a:noFill/>
            <a:miter lim="800000"/>
            <a:headEnd/>
            <a:tailEnd/>
          </a:ln>
        </p:spPr>
      </p:pic>
      <p:pic>
        <p:nvPicPr>
          <p:cNvPr id="40965" name="Picture 5"/>
          <p:cNvPicPr>
            <a:picLocks noChangeAspect="1" noChangeArrowheads="1"/>
          </p:cNvPicPr>
          <p:nvPr/>
        </p:nvPicPr>
        <p:blipFill>
          <a:blip r:embed="rId3" cstate="print"/>
          <a:srcRect/>
          <a:stretch>
            <a:fillRect/>
          </a:stretch>
        </p:blipFill>
        <p:spPr bwMode="auto">
          <a:xfrm>
            <a:off x="6444208" y="2780928"/>
            <a:ext cx="1608138" cy="1989138"/>
          </a:xfrm>
          <a:prstGeom prst="rect">
            <a:avLst/>
          </a:prstGeom>
          <a:noFill/>
          <a:ln w="9525">
            <a:noFill/>
            <a:miter lim="800000"/>
            <a:headEnd/>
            <a:tailEnd/>
          </a:ln>
        </p:spPr>
      </p:pic>
      <p:sp>
        <p:nvSpPr>
          <p:cNvPr id="40966" name="Text Box 6"/>
          <p:cNvSpPr txBox="1">
            <a:spLocks noChangeArrowheads="1"/>
          </p:cNvSpPr>
          <p:nvPr/>
        </p:nvSpPr>
        <p:spPr bwMode="auto">
          <a:xfrm>
            <a:off x="7543800" y="4343400"/>
            <a:ext cx="838200" cy="457200"/>
          </a:xfrm>
          <a:prstGeom prst="rect">
            <a:avLst/>
          </a:prstGeom>
          <a:noFill/>
          <a:ln w="9525">
            <a:noFill/>
            <a:miter lim="800000"/>
            <a:headEnd/>
            <a:tailEnd/>
          </a:ln>
        </p:spPr>
        <p:txBody>
          <a:bodyPr>
            <a:spAutoFit/>
          </a:bodyPr>
          <a:lstStyle/>
          <a:p>
            <a:pPr eaLnBrk="0" hangingPunct="0">
              <a:spcBef>
                <a:spcPct val="50000"/>
              </a:spcBef>
            </a:pPr>
            <a:r>
              <a:rPr lang="es-ES_tradnl" sz="2400" i="1">
                <a:solidFill>
                  <a:schemeClr val="accent2"/>
                </a:solidFill>
              </a:rPr>
              <a:t>NO</a:t>
            </a:r>
          </a:p>
        </p:txBody>
      </p:sp>
      <p:pic>
        <p:nvPicPr>
          <p:cNvPr id="40967" name="Picture 7" descr="Color"/>
          <p:cNvPicPr>
            <a:picLocks noChangeAspect="1" noChangeArrowheads="1"/>
          </p:cNvPicPr>
          <p:nvPr/>
        </p:nvPicPr>
        <p:blipFill>
          <a:blip r:embed="rId4" cstate="print"/>
          <a:srcRect/>
          <a:stretch>
            <a:fillRect/>
          </a:stretch>
        </p:blipFill>
        <p:spPr bwMode="auto">
          <a:xfrm>
            <a:off x="179388" y="0"/>
            <a:ext cx="92075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20775" y="333375"/>
            <a:ext cx="77724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Psicosociología</a:t>
            </a:r>
          </a:p>
        </p:txBody>
      </p:sp>
      <p:sp>
        <p:nvSpPr>
          <p:cNvPr id="39939" name="Rectangle 3"/>
          <p:cNvSpPr>
            <a:spLocks noGrp="1" noChangeArrowheads="1"/>
          </p:cNvSpPr>
          <p:nvPr>
            <p:ph idx="1"/>
          </p:nvPr>
        </p:nvSpPr>
        <p:spPr>
          <a:xfrm>
            <a:off x="1066800" y="1524000"/>
            <a:ext cx="7772400" cy="4343400"/>
          </a:xfrm>
        </p:spPr>
        <p:txBody>
          <a:bodyPr/>
          <a:lstStyle/>
          <a:p>
            <a:pPr marL="82296" indent="0" eaLnBrk="1" hangingPunct="1">
              <a:buNone/>
              <a:defRPr/>
            </a:pPr>
            <a:r>
              <a:rPr lang="es-ES_tradnl" sz="1800" b="1" dirty="0" smtClean="0"/>
              <a:t>Comunicación y </a:t>
            </a:r>
            <a:r>
              <a:rPr lang="es-ES_tradnl" sz="1800" b="1" dirty="0" smtClean="0"/>
              <a:t>apoyo social</a:t>
            </a:r>
            <a:r>
              <a:rPr lang="es-ES_tradnl" sz="1800" b="1" dirty="0" smtClean="0"/>
              <a:t>.</a:t>
            </a:r>
          </a:p>
          <a:p>
            <a:pPr marL="82296" indent="0" eaLnBrk="1" hangingPunct="1">
              <a:buNone/>
              <a:defRPr/>
            </a:pPr>
            <a:endParaRPr lang="es-ES_tradnl" sz="1800" b="1" dirty="0" smtClean="0"/>
          </a:p>
          <a:p>
            <a:pPr algn="just" eaLnBrk="1" hangingPunct="1">
              <a:spcBef>
                <a:spcPts val="500"/>
              </a:spcBef>
              <a:spcAft>
                <a:spcPts val="500"/>
              </a:spcAft>
              <a:defRPr/>
            </a:pPr>
            <a:r>
              <a:rPr lang="es-ES_tradnl" sz="1600" dirty="0" smtClean="0"/>
              <a:t>Accesibilidad: Hay que asegurar unas condiciones de trabajo que faciliten, más que impidan, las posibilidades de contactos libres y frecuentes entre trabajadores.</a:t>
            </a:r>
          </a:p>
          <a:p>
            <a:pPr algn="just" eaLnBrk="1" hangingPunct="1">
              <a:lnSpc>
                <a:spcPts val="1900"/>
              </a:lnSpc>
              <a:spcBef>
                <a:spcPts val="500"/>
              </a:spcBef>
              <a:spcAft>
                <a:spcPts val="500"/>
              </a:spcAft>
              <a:defRPr/>
            </a:pPr>
            <a:r>
              <a:rPr lang="es-ES_tradnl" sz="1600" dirty="0" smtClean="0"/>
              <a:t>Es preciso que las personas se comporten entre sí de modo que efectivamente se genere apoyo social. </a:t>
            </a:r>
          </a:p>
          <a:p>
            <a:pPr eaLnBrk="1" hangingPunct="1">
              <a:spcBef>
                <a:spcPts val="500"/>
              </a:spcBef>
              <a:spcAft>
                <a:spcPts val="500"/>
              </a:spcAft>
              <a:defRPr/>
            </a:pPr>
            <a:endParaRPr lang="es-ES_tradnl" dirty="0" smtClean="0"/>
          </a:p>
          <a:p>
            <a:pPr eaLnBrk="1" hangingPunct="1">
              <a:spcBef>
                <a:spcPts val="500"/>
              </a:spcBef>
              <a:spcAft>
                <a:spcPts val="500"/>
              </a:spcAft>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a:p>
            <a:pPr algn="just" eaLnBrk="1" hangingPunct="1">
              <a:defRPr/>
            </a:pPr>
            <a:endParaRPr lang="es-ES_tradnl" sz="1600" dirty="0" smtClean="0"/>
          </a:p>
        </p:txBody>
      </p:sp>
      <p:graphicFrame>
        <p:nvGraphicFramePr>
          <p:cNvPr id="14338" name="Object 7"/>
          <p:cNvGraphicFramePr>
            <a:graphicFrameLocks noChangeAspect="1"/>
          </p:cNvGraphicFramePr>
          <p:nvPr/>
        </p:nvGraphicFramePr>
        <p:xfrm>
          <a:off x="2627313" y="4076700"/>
          <a:ext cx="3657600" cy="2427288"/>
        </p:xfrm>
        <a:graphic>
          <a:graphicData uri="http://schemas.openxmlformats.org/presentationml/2006/ole">
            <mc:AlternateContent xmlns:mc="http://schemas.openxmlformats.org/markup-compatibility/2006">
              <mc:Choice xmlns:v="urn:schemas-microsoft-com:vml" Requires="v">
                <p:oleObj spid="_x0000_s266287" name="Clip" r:id="rId3" imgW="4582440" imgH="3041640" progId="">
                  <p:embed/>
                </p:oleObj>
              </mc:Choice>
              <mc:Fallback>
                <p:oleObj name="Clip" r:id="rId3" imgW="4582440" imgH="304164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076700"/>
                        <a:ext cx="3657600" cy="242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1" name="Picture 8" descr="Color"/>
          <p:cNvPicPr>
            <a:picLocks noChangeAspect="1" noChangeArrowheads="1"/>
          </p:cNvPicPr>
          <p:nvPr/>
        </p:nvPicPr>
        <p:blipFill>
          <a:blip r:embed="rId5" cstate="print"/>
          <a:srcRect/>
          <a:stretch>
            <a:fillRect/>
          </a:stretch>
        </p:blipFill>
        <p:spPr bwMode="auto">
          <a:xfrm>
            <a:off x="179388"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66800" y="457200"/>
            <a:ext cx="7772400" cy="1143000"/>
          </a:xfrm>
        </p:spPr>
        <p:txBody>
          <a:bodyPr/>
          <a:lstStyle/>
          <a:p>
            <a:pPr eaLnBrk="1" hangingPunct="1">
              <a:defRPr/>
            </a:pPr>
            <a:r>
              <a:rPr lang="es-ES_tradnl" sz="2400" dirty="0" smtClean="0"/>
              <a:t>Actividades de trabajo de oficina</a:t>
            </a:r>
            <a:br>
              <a:rPr lang="es-ES_tradnl" sz="2400" dirty="0" smtClean="0"/>
            </a:br>
            <a:r>
              <a:rPr lang="es-ES_tradnl" sz="2400" dirty="0" smtClean="0"/>
              <a:t>Psicosociología</a:t>
            </a:r>
          </a:p>
        </p:txBody>
      </p:sp>
      <p:sp>
        <p:nvSpPr>
          <p:cNvPr id="38915" name="Rectangle 3"/>
          <p:cNvSpPr>
            <a:spLocks noGrp="1" noChangeArrowheads="1"/>
          </p:cNvSpPr>
          <p:nvPr>
            <p:ph idx="1"/>
          </p:nvPr>
        </p:nvSpPr>
        <p:spPr>
          <a:xfrm>
            <a:off x="1066800" y="1524000"/>
            <a:ext cx="7772400" cy="4343400"/>
          </a:xfrm>
        </p:spPr>
        <p:txBody>
          <a:bodyPr>
            <a:normAutofit lnSpcReduction="10000"/>
          </a:bodyPr>
          <a:lstStyle/>
          <a:p>
            <a:pPr eaLnBrk="1" hangingPunct="1">
              <a:buNone/>
              <a:defRPr/>
            </a:pPr>
            <a:endParaRPr lang="es-ES_tradnl" sz="2800" dirty="0" smtClean="0"/>
          </a:p>
          <a:p>
            <a:pPr eaLnBrk="1" hangingPunct="1">
              <a:buNone/>
              <a:defRPr/>
            </a:pPr>
            <a:r>
              <a:rPr lang="es-ES_tradnl" sz="2800" dirty="0" smtClean="0"/>
              <a:t>Tiempo </a:t>
            </a:r>
            <a:r>
              <a:rPr lang="es-ES_tradnl" sz="2800" dirty="0" smtClean="0"/>
              <a:t>de trabajo</a:t>
            </a:r>
            <a:r>
              <a:rPr lang="es-ES_tradnl" sz="2800" dirty="0" smtClean="0"/>
              <a:t>.</a:t>
            </a:r>
          </a:p>
          <a:p>
            <a:pPr eaLnBrk="1" hangingPunct="1">
              <a:buNone/>
              <a:defRPr/>
            </a:pPr>
            <a:endParaRPr lang="es-ES_tradnl" dirty="0" smtClean="0"/>
          </a:p>
          <a:p>
            <a:pPr algn="just" eaLnBrk="1" hangingPunct="1">
              <a:lnSpc>
                <a:spcPts val="1900"/>
              </a:lnSpc>
              <a:spcBef>
                <a:spcPts val="400"/>
              </a:spcBef>
              <a:defRPr/>
            </a:pPr>
            <a:r>
              <a:rPr lang="es-ES_tradnl" sz="1600" dirty="0" smtClean="0"/>
              <a:t>Una mala distribución de la jornada (excesivo número de horas, no introducción de pausas, ritmo de trabajo predeterminado, etc.) aumenta notablemente el nivel de fatiga, y este aumento de fatiga lleva asociado un descenso en el nivel de atención, un aumento del tiempo de reacción (tiempo que se tarda en reaccionar frente a un estímulo) y por tanto una menor capacidad de alerta frente a los peligros del puesto de trabajo así como en la eficacia en el desarrollo de la tarea.</a:t>
            </a:r>
            <a:r>
              <a:rPr lang="es-ES_tradnl" dirty="0" smtClean="0"/>
              <a:t> </a:t>
            </a:r>
          </a:p>
          <a:p>
            <a:pPr algn="just" eaLnBrk="1" hangingPunct="1">
              <a:defRPr/>
            </a:pPr>
            <a:r>
              <a:rPr lang="es-ES_tradnl" sz="1600" dirty="0" smtClean="0"/>
              <a:t>En el trabajo de oficinas cabe destacar la importancia de la introducción de pausas durante la jornada para el personal que trabaje permanentemente con pantallas de visualización de datos.</a:t>
            </a:r>
            <a:endParaRPr lang="es-ES_tradnl" dirty="0" smtClean="0"/>
          </a:p>
          <a:p>
            <a:pPr algn="just" eaLnBrk="1" hangingPunct="1">
              <a:defRPr/>
            </a:pPr>
            <a:r>
              <a:rPr lang="es-ES_tradnl" sz="1600" dirty="0" smtClean="0"/>
              <a:t>Existe una correlación apreciable entre jornadas de trabajo excesivas y accidentes “in </a:t>
            </a:r>
            <a:r>
              <a:rPr lang="es-ES_tradnl" sz="1600" dirty="0" err="1" smtClean="0"/>
              <a:t>itinere</a:t>
            </a:r>
            <a:r>
              <a:rPr lang="es-ES_tradnl" sz="1600" dirty="0" smtClean="0"/>
              <a:t>”</a:t>
            </a:r>
            <a:endParaRPr lang="es-ES_tradnl" dirty="0" smtClean="0"/>
          </a:p>
          <a:p>
            <a:pPr eaLnBrk="1" hangingPunct="1">
              <a:defRPr/>
            </a:pPr>
            <a:endParaRPr lang="es-ES_tradnl" dirty="0" smtClean="0"/>
          </a:p>
        </p:txBody>
      </p:sp>
      <p:graphicFrame>
        <p:nvGraphicFramePr>
          <p:cNvPr id="15362" name="Object 5"/>
          <p:cNvGraphicFramePr>
            <a:graphicFrameLocks noChangeAspect="1"/>
          </p:cNvGraphicFramePr>
          <p:nvPr>
            <p:extLst>
              <p:ext uri="{D42A27DB-BD31-4B8C-83A1-F6EECF244321}">
                <p14:modId xmlns:p14="http://schemas.microsoft.com/office/powerpoint/2010/main" val="373110010"/>
              </p:ext>
            </p:extLst>
          </p:nvPr>
        </p:nvGraphicFramePr>
        <p:xfrm>
          <a:off x="6084168" y="5445224"/>
          <a:ext cx="1849438" cy="1220788"/>
        </p:xfrm>
        <a:graphic>
          <a:graphicData uri="http://schemas.openxmlformats.org/presentationml/2006/ole">
            <mc:AlternateContent xmlns:mc="http://schemas.openxmlformats.org/markup-compatibility/2006">
              <mc:Choice xmlns:v="urn:schemas-microsoft-com:vml" Requires="v">
                <p:oleObj spid="_x0000_s267356" name="Clip" r:id="rId3" imgW="1849680" imgH="1221480" progId="">
                  <p:embed/>
                </p:oleObj>
              </mc:Choice>
              <mc:Fallback>
                <p:oleObj name="Clip" r:id="rId3" imgW="1849680" imgH="122148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5445224"/>
                        <a:ext cx="1849438"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6"/>
          <p:cNvGraphicFramePr>
            <a:graphicFrameLocks noChangeAspect="1"/>
          </p:cNvGraphicFramePr>
          <p:nvPr>
            <p:extLst>
              <p:ext uri="{D42A27DB-BD31-4B8C-83A1-F6EECF244321}">
                <p14:modId xmlns:p14="http://schemas.microsoft.com/office/powerpoint/2010/main" val="1016592733"/>
              </p:ext>
            </p:extLst>
          </p:nvPr>
        </p:nvGraphicFramePr>
        <p:xfrm>
          <a:off x="2987824" y="5327594"/>
          <a:ext cx="1828800" cy="1535112"/>
        </p:xfrm>
        <a:graphic>
          <a:graphicData uri="http://schemas.openxmlformats.org/presentationml/2006/ole">
            <mc:AlternateContent xmlns:mc="http://schemas.openxmlformats.org/markup-compatibility/2006">
              <mc:Choice xmlns:v="urn:schemas-microsoft-com:vml" Requires="v">
                <p:oleObj spid="_x0000_s267357" name="Clip" r:id="rId5" imgW="4134240" imgH="3468960" progId="">
                  <p:embed/>
                </p:oleObj>
              </mc:Choice>
              <mc:Fallback>
                <p:oleObj name="Clip" r:id="rId5" imgW="4134240" imgH="346896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5327594"/>
                        <a:ext cx="1828800" cy="153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6" name="Picture 7" descr="Color"/>
          <p:cNvPicPr>
            <a:picLocks noChangeAspect="1" noChangeArrowheads="1"/>
          </p:cNvPicPr>
          <p:nvPr/>
        </p:nvPicPr>
        <p:blipFill>
          <a:blip r:embed="rId7" cstate="print"/>
          <a:srcRect/>
          <a:stretch>
            <a:fillRect/>
          </a:stretch>
        </p:blipFill>
        <p:spPr bwMode="auto">
          <a:xfrm>
            <a:off x="0" y="188913"/>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¡Importante!</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Durante la realización del teletrabajo:</a:t>
            </a:r>
          </a:p>
          <a:p>
            <a:pPr>
              <a:buNone/>
            </a:pPr>
            <a:endParaRPr lang="es-ES" dirty="0" smtClean="0"/>
          </a:p>
          <a:p>
            <a:pPr marL="916686" lvl="1" indent="-514350" algn="just">
              <a:buFont typeface="+mj-lt"/>
              <a:buAutoNum type="arabicPeriod"/>
            </a:pPr>
            <a:r>
              <a:rPr lang="es-ES" dirty="0" smtClean="0"/>
              <a:t>Respeta el tiempo de tu jornada laboral y no la alargues, restando tiempo a tu vida personal.</a:t>
            </a:r>
          </a:p>
          <a:p>
            <a:pPr marL="916686" lvl="1" indent="-514350" algn="just">
              <a:buFont typeface="+mj-lt"/>
              <a:buAutoNum type="arabicPeriod"/>
            </a:pPr>
            <a:r>
              <a:rPr lang="es-ES" smtClean="0"/>
              <a:t>Mantén </a:t>
            </a:r>
            <a:r>
              <a:rPr lang="es-ES" smtClean="0"/>
              <a:t>asiduamenteel </a:t>
            </a:r>
            <a:r>
              <a:rPr lang="es-ES" dirty="0" smtClean="0"/>
              <a:t>contacto con tus compañeros de trabajo.</a:t>
            </a:r>
          </a:p>
          <a:p>
            <a:pPr marL="916686" lvl="1" indent="-514350" algn="just">
              <a:buFont typeface="+mj-lt"/>
              <a:buAutoNum type="arabicPeriod"/>
            </a:pPr>
            <a:r>
              <a:rPr lang="es-ES" dirty="0" smtClean="0"/>
              <a:t>Comenta con tu responsable cualquier dificultad que te surja con el trabajo.</a:t>
            </a:r>
          </a:p>
          <a:p>
            <a:pPr marL="916686" lvl="1" indent="-514350">
              <a:buFont typeface="+mj-lt"/>
              <a:buAutoNum type="arabicPeriod"/>
            </a:pPr>
            <a:endParaRPr lang="es-ES" dirty="0" smtClean="0"/>
          </a:p>
          <a:p>
            <a:pPr marL="642366" indent="-514350" algn="just"/>
            <a:r>
              <a:rPr lang="es-ES" dirty="0" smtClean="0"/>
              <a:t>Si experimentas dificultades con alguno de los puntos anteriores, ponlo en conocimiento de tu responsable o del Servicio de Prevención de Riesgos Laborales de la Universidad.</a:t>
            </a:r>
          </a:p>
          <a:p>
            <a:pPr marL="916686" lvl="1" indent="-514350">
              <a:buFont typeface="+mj-lt"/>
              <a:buAutoNum type="arabicPeriod"/>
            </a:pPr>
            <a:endParaRPr lang="es-ES" dirty="0" smtClean="0"/>
          </a:p>
          <a:p>
            <a:pPr marL="916686" lvl="1" indent="-514350">
              <a:buFont typeface="+mj-lt"/>
              <a:buAutoNum type="arabicPeriod"/>
            </a:pPr>
            <a:endParaRPr lang="es-ES" dirty="0" smtClean="0"/>
          </a:p>
          <a:p>
            <a:pPr marL="916686" lvl="1" indent="-514350">
              <a:buFont typeface="+mj-lt"/>
              <a:buAutoNum type="arabicPeriod"/>
            </a:pPr>
            <a:endParaRPr lang="es-ES" dirty="0" smtClean="0"/>
          </a:p>
          <a:p>
            <a:pPr marL="916686" lvl="1" indent="-514350">
              <a:buFont typeface="+mj-lt"/>
              <a:buAutoNum type="arabicPeriod"/>
            </a:pPr>
            <a:endParaRPr lang="es-ES" dirty="0" smtClean="0"/>
          </a:p>
          <a:p>
            <a:pPr marL="870966" lvl="1" indent="-514350">
              <a:buFont typeface="+mj-lt"/>
              <a:buAutoNum type="arabicPeriod"/>
            </a:pPr>
            <a:endParaRPr lang="es-ES" dirty="0" smtClean="0"/>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INCENDIOS</a:t>
            </a:r>
            <a:endParaRPr lang="es-ES" dirty="0"/>
          </a:p>
        </p:txBody>
      </p:sp>
      <p:sp>
        <p:nvSpPr>
          <p:cNvPr id="3" name="2 Marcador de contenido"/>
          <p:cNvSpPr>
            <a:spLocks noGrp="1"/>
          </p:cNvSpPr>
          <p:nvPr>
            <p:ph idx="1"/>
          </p:nvPr>
        </p:nvSpPr>
        <p:spPr/>
        <p:txBody>
          <a:bodyPr/>
          <a:lstStyle/>
          <a:p>
            <a:endParaRPr lang="es-ES" dirty="0" smtClean="0"/>
          </a:p>
          <a:p>
            <a:endParaRPr lang="es-ES" dirty="0" smtClean="0"/>
          </a:p>
          <a:p>
            <a:endParaRPr lang="es-ES" dirty="0" smtClean="0"/>
          </a:p>
          <a:p>
            <a:pPr marL="82296" indent="0" algn="ctr">
              <a:buNone/>
            </a:pPr>
            <a:r>
              <a:rPr lang="es-ES" dirty="0" smtClean="0"/>
              <a:t>INCENDIOS</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31747" name="Rectangle 3"/>
          <p:cNvSpPr>
            <a:spLocks noGrp="1" noRot="1" noChangeArrowheads="1"/>
          </p:cNvSpPr>
          <p:nvPr>
            <p:ph idx="1"/>
          </p:nvPr>
        </p:nvSpPr>
        <p:spPr>
          <a:xfrm>
            <a:off x="1066800" y="1600200"/>
            <a:ext cx="7772400" cy="4114800"/>
          </a:xfrm>
        </p:spPr>
        <p:txBody>
          <a:bodyPr/>
          <a:lstStyle/>
          <a:p>
            <a:pPr algn="just" eaLnBrk="1" hangingPunct="1">
              <a:lnSpc>
                <a:spcPct val="90000"/>
              </a:lnSpc>
              <a:spcBef>
                <a:spcPts val="500"/>
              </a:spcBef>
              <a:spcAft>
                <a:spcPts val="500"/>
              </a:spcAft>
              <a:defRPr/>
            </a:pPr>
            <a:r>
              <a:rPr lang="es-ES_tradnl" sz="2800" u="sng" dirty="0" smtClean="0">
                <a:latin typeface="Arial Unicode MS" pitchFamily="34" charset="-128"/>
              </a:rPr>
              <a:t>INCENDIO</a:t>
            </a:r>
            <a:r>
              <a:rPr lang="es-ES_tradnl" sz="2800" dirty="0" smtClean="0">
                <a:latin typeface="Arial Unicode MS" pitchFamily="34" charset="-128"/>
              </a:rPr>
              <a:t>: Fuego anormal, ni querido ni deseado, que interrumpe, la actividad de la empresa, pudiendo causar lesiones a los trabajadores, a las instalaciones y a la propia continuidad del trabajo.</a:t>
            </a:r>
          </a:p>
          <a:p>
            <a:pPr algn="just" eaLnBrk="1" hangingPunct="1">
              <a:lnSpc>
                <a:spcPct val="90000"/>
              </a:lnSpc>
              <a:spcBef>
                <a:spcPts val="500"/>
              </a:spcBef>
              <a:spcAft>
                <a:spcPts val="500"/>
              </a:spcAft>
              <a:defRPr/>
            </a:pPr>
            <a:r>
              <a:rPr lang="es-ES_tradnl" sz="2800" dirty="0" smtClean="0">
                <a:latin typeface="Arial Unicode MS" pitchFamily="34" charset="-128"/>
              </a:rPr>
              <a:t>La seguridad contra incendios, contempla, tanto el conjunto de medidas destinadas no solo a evitar el inicio del mismo, sino a detectarlo, alarma, evacuación, e Intervención.</a:t>
            </a:r>
          </a:p>
        </p:txBody>
      </p:sp>
      <p:pic>
        <p:nvPicPr>
          <p:cNvPr id="5" name="Picture 9" descr="http://perfumerialavirgen.es/media/catalog/category/prueba_fuego.jpg">
            <a:hlinkClick r:id="rId2"/>
          </p:cNvPr>
          <p:cNvPicPr>
            <a:picLocks noChangeAspect="1" noChangeArrowheads="1"/>
          </p:cNvPicPr>
          <p:nvPr/>
        </p:nvPicPr>
        <p:blipFill>
          <a:blip r:embed="rId3" cstate="print"/>
          <a:srcRect/>
          <a:stretch>
            <a:fillRect/>
          </a:stretch>
        </p:blipFill>
        <p:spPr bwMode="auto">
          <a:xfrm>
            <a:off x="7343775" y="0"/>
            <a:ext cx="1800225" cy="1341438"/>
          </a:xfrm>
          <a:prstGeom prst="rect">
            <a:avLst/>
          </a:prstGeom>
          <a:noFill/>
          <a:ln w="9525">
            <a:noFill/>
            <a:miter lim="800000"/>
            <a:headEnd/>
            <a:tailEnd/>
          </a:ln>
        </p:spPr>
      </p:pic>
      <p:pic>
        <p:nvPicPr>
          <p:cNvPr id="6"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additive="base">
                                        <p:cTn id="19"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pic>
        <p:nvPicPr>
          <p:cNvPr id="5" name="Picture 9" descr="http://perfumerialavirgen.es/media/catalog/category/prueba_fuego.jpg">
            <a:hlinkClick r:id="rId2"/>
          </p:cNvPr>
          <p:cNvPicPr>
            <a:picLocks noChangeAspect="1" noChangeArrowheads="1"/>
          </p:cNvPicPr>
          <p:nvPr/>
        </p:nvPicPr>
        <p:blipFill>
          <a:blip r:embed="rId3" cstate="print"/>
          <a:srcRect/>
          <a:stretch>
            <a:fillRect/>
          </a:stretch>
        </p:blipFill>
        <p:spPr bwMode="auto">
          <a:xfrm>
            <a:off x="7343775" y="0"/>
            <a:ext cx="1800225" cy="1341438"/>
          </a:xfrm>
          <a:prstGeom prst="rect">
            <a:avLst/>
          </a:prstGeom>
          <a:noFill/>
          <a:ln w="9525">
            <a:noFill/>
            <a:miter lim="800000"/>
            <a:headEnd/>
            <a:tailEnd/>
          </a:ln>
        </p:spPr>
      </p:pic>
      <p:sp>
        <p:nvSpPr>
          <p:cNvPr id="7" name="Rectangle 3"/>
          <p:cNvSpPr txBox="1">
            <a:spLocks noChangeArrowheads="1"/>
          </p:cNvSpPr>
          <p:nvPr/>
        </p:nvSpPr>
        <p:spPr>
          <a:xfrm>
            <a:off x="755576" y="1268760"/>
            <a:ext cx="7783512" cy="1006475"/>
          </a:xfrm>
          <a:prstGeom prst="rect">
            <a:avLst/>
          </a:prstGeom>
        </p:spPr>
        <p:txBody>
          <a:bodyPr>
            <a:normAutofit/>
          </a:bodyPr>
          <a:lstStyle/>
          <a:p>
            <a:pPr marL="365760" marR="0" lvl="0" indent="-283464" algn="l" defTabSz="914400" rtl="0" eaLnBrk="1" fontAlgn="auto" latinLnBrk="0" hangingPunct="1">
              <a:lnSpc>
                <a:spcPct val="90000"/>
              </a:lnSpc>
              <a:spcBef>
                <a:spcPts val="500"/>
              </a:spcBef>
              <a:spcAft>
                <a:spcPts val="500"/>
              </a:spcAft>
              <a:buClr>
                <a:schemeClr val="accent1"/>
              </a:buClr>
              <a:buSzPct val="80000"/>
              <a:buFont typeface="Wingdings" pitchFamily="2" charset="2"/>
              <a:buNone/>
              <a:tabLst>
                <a:tab pos="7264400" algn="l"/>
              </a:tabLst>
              <a:defRPr/>
            </a:pPr>
            <a:r>
              <a:rPr kumimoji="0" lang="es-ES_tradnl" sz="3200" b="0" i="0" u="none" strike="noStrike" kern="1200" cap="none" spc="0" normalizeH="0" baseline="0" noProof="0" smtClean="0">
                <a:ln>
                  <a:noFill/>
                </a:ln>
                <a:solidFill>
                  <a:schemeClr val="tx1"/>
                </a:solidFill>
                <a:effectLst/>
                <a:uLnTx/>
                <a:uFillTx/>
                <a:latin typeface="+mn-lt"/>
                <a:ea typeface="+mn-ea"/>
                <a:cs typeface="+mn-cs"/>
              </a:rPr>
              <a:t>   Para que un fuego se inicie, hace falta que coincidan en el tiempo cuatro factores:</a:t>
            </a:r>
            <a:endParaRPr kumimoji="0" lang="es-ES_tradnl"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a:spLocks noChangeArrowheads="1"/>
          </p:cNvSpPr>
          <p:nvPr/>
        </p:nvSpPr>
        <p:spPr bwMode="auto">
          <a:xfrm>
            <a:off x="683568" y="2276872"/>
            <a:ext cx="5003800" cy="1314450"/>
          </a:xfrm>
          <a:prstGeom prst="rect">
            <a:avLst/>
          </a:prstGeom>
          <a:noFill/>
          <a:ln w="9525">
            <a:noFill/>
            <a:miter lim="800000"/>
            <a:headEnd/>
            <a:tailEnd/>
          </a:ln>
        </p:spPr>
        <p:txBody>
          <a:bodyPr>
            <a:spAutoFit/>
          </a:bodyPr>
          <a:lstStyle/>
          <a:p>
            <a:pPr lvl="1" algn="just"/>
            <a:r>
              <a:rPr lang="es-ES_tradnl" sz="1600" b="1" dirty="0">
                <a:latin typeface="Arial" charset="0"/>
              </a:rPr>
              <a:t>Combustible</a:t>
            </a:r>
            <a:r>
              <a:rPr lang="es-ES_tradnl" sz="1600" dirty="0">
                <a:latin typeface="Arial" charset="0"/>
              </a:rPr>
              <a:t>: Toda sustancia capaz de arder (sólida liquida o gaseosa).</a:t>
            </a:r>
          </a:p>
          <a:p>
            <a:pPr lvl="1" algn="just"/>
            <a:r>
              <a:rPr lang="es-ES_tradnl" sz="1600" b="1" dirty="0">
                <a:latin typeface="Arial" charset="0"/>
              </a:rPr>
              <a:t>Comburente</a:t>
            </a:r>
            <a:r>
              <a:rPr lang="es-ES_tradnl" sz="1600" dirty="0">
                <a:latin typeface="Arial" charset="0"/>
              </a:rPr>
              <a:t>: Toda sustancia  capaz de reaccionar con el combustible. Normalmente el oxígeno del aire.</a:t>
            </a:r>
          </a:p>
        </p:txBody>
      </p:sp>
      <p:sp>
        <p:nvSpPr>
          <p:cNvPr id="9" name="Rectangle 8"/>
          <p:cNvSpPr>
            <a:spLocks noChangeArrowheads="1"/>
          </p:cNvSpPr>
          <p:nvPr/>
        </p:nvSpPr>
        <p:spPr bwMode="auto">
          <a:xfrm>
            <a:off x="683568" y="3645024"/>
            <a:ext cx="4033838" cy="2322512"/>
          </a:xfrm>
          <a:prstGeom prst="rect">
            <a:avLst/>
          </a:prstGeom>
          <a:noFill/>
          <a:ln w="9525">
            <a:noFill/>
            <a:miter lim="800000"/>
            <a:headEnd/>
            <a:tailEnd/>
          </a:ln>
        </p:spPr>
        <p:txBody>
          <a:bodyPr>
            <a:spAutoFit/>
          </a:bodyPr>
          <a:lstStyle/>
          <a:p>
            <a:pPr lvl="1" algn="just"/>
            <a:r>
              <a:rPr lang="es-ES_tradnl" sz="1600" b="1" dirty="0">
                <a:latin typeface="Arial" charset="0"/>
              </a:rPr>
              <a:t>Energía de activación</a:t>
            </a:r>
            <a:r>
              <a:rPr lang="es-ES_tradnl" sz="1600" dirty="0">
                <a:latin typeface="Arial" charset="0"/>
              </a:rPr>
              <a:t>: Energía necesaria para hacer que reaccionen el combustible y el comburente. El calor.</a:t>
            </a:r>
          </a:p>
          <a:p>
            <a:pPr lvl="1" algn="just"/>
            <a:r>
              <a:rPr lang="es-ES" sz="1600" b="1" dirty="0">
                <a:latin typeface="Arial" charset="0"/>
              </a:rPr>
              <a:t>Reacción en cadena</a:t>
            </a:r>
            <a:r>
              <a:rPr lang="es-ES" dirty="0"/>
              <a:t>, </a:t>
            </a:r>
            <a:r>
              <a:rPr lang="es-ES" sz="1600" dirty="0">
                <a:latin typeface="Arial" charset="0"/>
              </a:rPr>
              <a:t>es una </a:t>
            </a:r>
            <a:r>
              <a:rPr lang="es-ES" sz="1600" i="1" dirty="0">
                <a:latin typeface="Arial" charset="0"/>
              </a:rPr>
              <a:t>reacción que desprende calor</a:t>
            </a:r>
            <a:r>
              <a:rPr lang="es-ES" sz="1600" dirty="0">
                <a:latin typeface="Arial" charset="0"/>
              </a:rPr>
              <a:t> y hace posible que </a:t>
            </a:r>
            <a:r>
              <a:rPr lang="es-ES" sz="1600" i="1" dirty="0">
                <a:latin typeface="Arial" charset="0"/>
              </a:rPr>
              <a:t>progrese y se propague</a:t>
            </a:r>
            <a:r>
              <a:rPr lang="es-ES" sz="1600" dirty="0">
                <a:latin typeface="Arial" charset="0"/>
              </a:rPr>
              <a:t> el incendio, en el espacio y en el tiempo.</a:t>
            </a:r>
            <a:endParaRPr lang="es-ES_tradnl" sz="1600" dirty="0">
              <a:latin typeface="Arial" charset="0"/>
            </a:endParaRPr>
          </a:p>
        </p:txBody>
      </p:sp>
      <p:pic>
        <p:nvPicPr>
          <p:cNvPr id="10" name="Picture 2" descr="http://upload.wikimedia.org/wikipedia/commons/thumb/0/00/Tetraedro_del_fuego.svg/273px-Tetraedro_del_fuego.svg.png">
            <a:hlinkClick r:id="rId4"/>
          </p:cNvPr>
          <p:cNvPicPr>
            <a:picLocks noChangeAspect="1" noChangeArrowheads="1"/>
          </p:cNvPicPr>
          <p:nvPr/>
        </p:nvPicPr>
        <p:blipFill>
          <a:blip r:embed="rId5" cstate="print"/>
          <a:srcRect/>
          <a:stretch>
            <a:fillRect/>
          </a:stretch>
        </p:blipFill>
        <p:spPr bwMode="auto">
          <a:xfrm>
            <a:off x="5220072" y="2276872"/>
            <a:ext cx="3600400" cy="4104456"/>
          </a:xfrm>
          <a:prstGeom prst="rect">
            <a:avLst/>
          </a:prstGeom>
          <a:noFill/>
        </p:spPr>
      </p:pic>
      <p:sp>
        <p:nvSpPr>
          <p:cNvPr id="11" name="Text Box 11"/>
          <p:cNvSpPr txBox="1">
            <a:spLocks noChangeArrowheads="1"/>
          </p:cNvSpPr>
          <p:nvPr/>
        </p:nvSpPr>
        <p:spPr bwMode="auto">
          <a:xfrm>
            <a:off x="2195736" y="5876925"/>
            <a:ext cx="4248472" cy="981075"/>
          </a:xfrm>
          <a:prstGeom prst="rect">
            <a:avLst/>
          </a:prstGeom>
          <a:solidFill>
            <a:srgbClr val="FFCC00"/>
          </a:solidFill>
          <a:ln w="9525">
            <a:noFill/>
            <a:miter lim="800000"/>
            <a:headEnd/>
            <a:tailEnd/>
          </a:ln>
        </p:spPr>
        <p:txBody>
          <a:bodyPr/>
          <a:lstStyle/>
          <a:p>
            <a:pPr algn="just"/>
            <a:r>
              <a:rPr lang="es-ES" sz="1400" i="1" dirty="0">
                <a:latin typeface="Arial" charset="0"/>
              </a:rPr>
              <a:t>Si alguno de estos elementos falta o su magnitud no es suficiente, la combustión no tiene lugar o se extingue.</a:t>
            </a:r>
            <a:endParaRPr lang="es-ES" sz="1400" dirty="0">
              <a:latin typeface="Arial" charset="0"/>
            </a:endParaRPr>
          </a:p>
        </p:txBody>
      </p:sp>
      <p:pic>
        <p:nvPicPr>
          <p:cNvPr id="12" name="Picture 9" descr="Color"/>
          <p:cNvPicPr>
            <a:picLocks noChangeAspect="1" noChangeArrowheads="1"/>
          </p:cNvPicPr>
          <p:nvPr/>
        </p:nvPicPr>
        <p:blipFill>
          <a:blip r:embed="rId6"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43608" y="2132856"/>
            <a:ext cx="7884741" cy="3786187"/>
          </a:xfrm>
          <a:prstGeom prst="rect">
            <a:avLst/>
          </a:prstGeom>
          <a:noFill/>
          <a:ln w="12700">
            <a:noFill/>
            <a:miter lim="800000"/>
            <a:headEnd type="none" w="sm" len="sm"/>
            <a:tailEnd type="none" w="sm" len="sm"/>
          </a:ln>
        </p:spPr>
        <p:txBody>
          <a:bodyPr wrap="square">
            <a:spAutoFit/>
          </a:bodyPr>
          <a:lstStyle/>
          <a:p>
            <a:pPr algn="just">
              <a:buFont typeface="Wingdings" pitchFamily="2" charset="2"/>
              <a:buChar char="Ø"/>
            </a:pPr>
            <a:r>
              <a:rPr lang="es-ES_tradnl" sz="2000" b="1" dirty="0">
                <a:latin typeface="Times New Roman" pitchFamily="18" charset="0"/>
              </a:rPr>
              <a:t>Origen eléctrico </a:t>
            </a:r>
            <a:r>
              <a:rPr lang="es-ES_tradnl" sz="2000" b="1" dirty="0">
                <a:solidFill>
                  <a:srgbClr val="FF0000"/>
                </a:solidFill>
                <a:latin typeface="Times New Roman" pitchFamily="18" charset="0"/>
              </a:rPr>
              <a:t>20%</a:t>
            </a:r>
            <a:r>
              <a:rPr lang="es-ES_tradnl" sz="2000" dirty="0">
                <a:latin typeface="Times New Roman" pitchFamily="18" charset="0"/>
              </a:rPr>
              <a:t>: Calentamiento de instalación eléctrica por </a:t>
            </a:r>
            <a:r>
              <a:rPr lang="es-ES_tradnl" sz="2000" dirty="0" smtClean="0">
                <a:latin typeface="Times New Roman" pitchFamily="18" charset="0"/>
              </a:rPr>
              <a:t>cortocircuito, sobrecarga, uso de regletas o alargaderas no homologadas.</a:t>
            </a:r>
            <a:endParaRPr lang="es-ES_tradnl" sz="2000" dirty="0">
              <a:latin typeface="Times New Roman" pitchFamily="18" charset="0"/>
            </a:endParaRPr>
          </a:p>
          <a:p>
            <a:pPr algn="just">
              <a:buFont typeface="Wingdings" pitchFamily="2" charset="2"/>
              <a:buChar char="Ø"/>
            </a:pPr>
            <a:r>
              <a:rPr lang="es-ES_tradnl" sz="2000" b="1" dirty="0">
                <a:latin typeface="Times New Roman" pitchFamily="18" charset="0"/>
              </a:rPr>
              <a:t>Fricción, rozamiento </a:t>
            </a:r>
            <a:r>
              <a:rPr lang="es-ES_tradnl" sz="2000" b="1" dirty="0">
                <a:solidFill>
                  <a:srgbClr val="FF0000"/>
                </a:solidFill>
                <a:latin typeface="Times New Roman" pitchFamily="18" charset="0"/>
              </a:rPr>
              <a:t>14%</a:t>
            </a:r>
            <a:endParaRPr lang="es-ES_tradnl" sz="2000" b="1" dirty="0">
              <a:latin typeface="Times New Roman" pitchFamily="18" charset="0"/>
            </a:endParaRPr>
          </a:p>
          <a:p>
            <a:pPr algn="just">
              <a:buFont typeface="Wingdings" pitchFamily="2" charset="2"/>
              <a:buChar char="Ø"/>
            </a:pPr>
            <a:r>
              <a:rPr lang="es-ES_tradnl" sz="2000" b="1" dirty="0">
                <a:latin typeface="Times New Roman" pitchFamily="18" charset="0"/>
              </a:rPr>
              <a:t>Chispas metálicas </a:t>
            </a:r>
            <a:r>
              <a:rPr lang="es-ES_tradnl" sz="2000" b="1" dirty="0">
                <a:solidFill>
                  <a:srgbClr val="FF0000"/>
                </a:solidFill>
                <a:latin typeface="Times New Roman" pitchFamily="18" charset="0"/>
              </a:rPr>
              <a:t>12%</a:t>
            </a:r>
          </a:p>
          <a:p>
            <a:pPr algn="just">
              <a:buFont typeface="Wingdings" pitchFamily="2" charset="2"/>
              <a:buChar char="Ø"/>
            </a:pPr>
            <a:r>
              <a:rPr lang="es-ES_tradnl" sz="2000" b="1" dirty="0">
                <a:latin typeface="Times New Roman" pitchFamily="18" charset="0"/>
              </a:rPr>
              <a:t>Fumar y fósforos </a:t>
            </a:r>
            <a:r>
              <a:rPr lang="es-ES_tradnl" sz="2000" b="1" dirty="0">
                <a:solidFill>
                  <a:srgbClr val="FF0000"/>
                </a:solidFill>
                <a:latin typeface="Times New Roman" pitchFamily="18" charset="0"/>
              </a:rPr>
              <a:t>9%</a:t>
            </a:r>
            <a:r>
              <a:rPr lang="es-ES_tradnl" sz="2000" dirty="0">
                <a:latin typeface="Times New Roman" pitchFamily="18" charset="0"/>
              </a:rPr>
              <a:t>: Cigarrillos y cerillas encendidas, mecheros, etc.</a:t>
            </a:r>
            <a:endParaRPr lang="es-ES_tradnl" sz="2000" b="1" dirty="0">
              <a:latin typeface="Times New Roman" pitchFamily="18" charset="0"/>
            </a:endParaRPr>
          </a:p>
          <a:p>
            <a:pPr algn="just">
              <a:buFont typeface="Wingdings" pitchFamily="2" charset="2"/>
              <a:buChar char="Ø"/>
            </a:pPr>
            <a:r>
              <a:rPr lang="es-ES_tradnl" sz="2000" b="1" dirty="0">
                <a:latin typeface="Times New Roman" pitchFamily="18" charset="0"/>
              </a:rPr>
              <a:t>Corte y soldadura </a:t>
            </a:r>
            <a:r>
              <a:rPr lang="es-ES_tradnl" sz="2000" b="1" dirty="0">
                <a:solidFill>
                  <a:srgbClr val="FF0000"/>
                </a:solidFill>
                <a:latin typeface="Times New Roman" pitchFamily="18" charset="0"/>
              </a:rPr>
              <a:t>8%</a:t>
            </a:r>
          </a:p>
          <a:p>
            <a:pPr algn="just">
              <a:buFont typeface="Wingdings" pitchFamily="2" charset="2"/>
              <a:buChar char="Ø"/>
            </a:pPr>
            <a:r>
              <a:rPr lang="es-ES_tradnl" sz="2000" b="1" dirty="0">
                <a:latin typeface="Times New Roman" pitchFamily="18" charset="0"/>
              </a:rPr>
              <a:t>Superficies calientes: </a:t>
            </a:r>
            <a:r>
              <a:rPr lang="es-ES_tradnl" sz="2000" b="1" dirty="0">
                <a:solidFill>
                  <a:srgbClr val="FF0000"/>
                </a:solidFill>
                <a:latin typeface="Times New Roman" pitchFamily="18" charset="0"/>
              </a:rPr>
              <a:t>7%</a:t>
            </a:r>
            <a:endParaRPr lang="es-ES_tradnl" sz="2000" b="1" dirty="0">
              <a:latin typeface="Times New Roman" pitchFamily="18" charset="0"/>
            </a:endParaRPr>
          </a:p>
          <a:p>
            <a:pPr algn="just">
              <a:buFont typeface="Wingdings" pitchFamily="2" charset="2"/>
              <a:buChar char="Ø"/>
            </a:pPr>
            <a:r>
              <a:rPr lang="es-ES_tradnl" sz="2000" b="1" dirty="0">
                <a:latin typeface="Times New Roman" pitchFamily="18" charset="0"/>
              </a:rPr>
              <a:t>Chispas de combustión </a:t>
            </a:r>
            <a:r>
              <a:rPr lang="es-ES_tradnl" sz="2000" b="1" dirty="0">
                <a:solidFill>
                  <a:srgbClr val="FF0000"/>
                </a:solidFill>
                <a:latin typeface="Times New Roman" pitchFamily="18" charset="0"/>
              </a:rPr>
              <a:t>6%</a:t>
            </a:r>
          </a:p>
          <a:p>
            <a:pPr algn="just">
              <a:buFont typeface="Wingdings" pitchFamily="2" charset="2"/>
              <a:buChar char="Ø"/>
            </a:pPr>
            <a:r>
              <a:rPr lang="es-ES_tradnl" sz="2000" b="1" dirty="0">
                <a:latin typeface="Times New Roman" pitchFamily="18" charset="0"/>
              </a:rPr>
              <a:t>Llamas abiertas </a:t>
            </a:r>
            <a:r>
              <a:rPr lang="es-ES_tradnl" sz="2000" b="1" dirty="0">
                <a:solidFill>
                  <a:srgbClr val="FF0000"/>
                </a:solidFill>
                <a:latin typeface="Times New Roman" pitchFamily="18" charset="0"/>
              </a:rPr>
              <a:t>5%</a:t>
            </a:r>
            <a:endParaRPr lang="es-ES_tradnl" sz="2000" b="1" dirty="0">
              <a:latin typeface="Times New Roman" pitchFamily="18" charset="0"/>
            </a:endParaRPr>
          </a:p>
          <a:p>
            <a:pPr algn="just">
              <a:buFont typeface="Wingdings" pitchFamily="2" charset="2"/>
              <a:buChar char="Ø"/>
            </a:pPr>
            <a:r>
              <a:rPr lang="es-ES_tradnl" sz="2000" b="1" dirty="0">
                <a:latin typeface="Times New Roman" pitchFamily="18" charset="0"/>
              </a:rPr>
              <a:t>Ignición espontánea </a:t>
            </a:r>
            <a:r>
              <a:rPr lang="es-ES_tradnl" sz="2000" b="1" dirty="0">
                <a:solidFill>
                  <a:srgbClr val="FF0000"/>
                </a:solidFill>
                <a:latin typeface="Times New Roman" pitchFamily="18" charset="0"/>
              </a:rPr>
              <a:t>4%</a:t>
            </a:r>
            <a:endParaRPr lang="es-ES_tradnl" sz="2000" b="1" dirty="0">
              <a:latin typeface="Times New Roman" pitchFamily="18" charset="0"/>
            </a:endParaRPr>
          </a:p>
          <a:p>
            <a:pPr algn="just">
              <a:buFont typeface="Wingdings" pitchFamily="2" charset="2"/>
              <a:buChar char="Ø"/>
            </a:pPr>
            <a:r>
              <a:rPr lang="es-ES_tradnl" sz="2000" b="1" dirty="0">
                <a:latin typeface="Times New Roman" pitchFamily="18" charset="0"/>
              </a:rPr>
              <a:t>Materiales recalentados  </a:t>
            </a:r>
            <a:r>
              <a:rPr lang="es-ES_tradnl" sz="2000" b="1" dirty="0">
                <a:solidFill>
                  <a:srgbClr val="FF0000"/>
                </a:solidFill>
                <a:latin typeface="Times New Roman" pitchFamily="18" charset="0"/>
              </a:rPr>
              <a:t>3%</a:t>
            </a:r>
            <a:endParaRPr lang="es-ES_tradnl" sz="2000" dirty="0">
              <a:latin typeface="Times New Roman" pitchFamily="18" charset="0"/>
            </a:endParaRPr>
          </a:p>
          <a:p>
            <a:pPr algn="just">
              <a:buFont typeface="Wingdings" pitchFamily="2" charset="2"/>
              <a:buChar char="Ø"/>
            </a:pPr>
            <a:r>
              <a:rPr lang="es-ES_tradnl" sz="2000" b="1" dirty="0">
                <a:latin typeface="Times New Roman" pitchFamily="18" charset="0"/>
              </a:rPr>
              <a:t>Indeterminados </a:t>
            </a:r>
            <a:r>
              <a:rPr lang="es-ES_tradnl" sz="2000" b="1" dirty="0">
                <a:solidFill>
                  <a:srgbClr val="FF0000"/>
                </a:solidFill>
                <a:latin typeface="Times New Roman" pitchFamily="18" charset="0"/>
              </a:rPr>
              <a:t>12%</a:t>
            </a:r>
            <a:endParaRPr lang="es-ES_tradnl" sz="2000" dirty="0">
              <a:latin typeface="Times New Roman" pitchFamily="18" charset="0"/>
            </a:endParaRPr>
          </a:p>
        </p:txBody>
      </p:sp>
      <p:sp>
        <p:nvSpPr>
          <p:cNvPr id="5" name="4 Rectángulo"/>
          <p:cNvSpPr/>
          <p:nvPr/>
        </p:nvSpPr>
        <p:spPr>
          <a:xfrm>
            <a:off x="2267744" y="1556792"/>
            <a:ext cx="4476867" cy="369332"/>
          </a:xfrm>
          <a:prstGeom prst="rect">
            <a:avLst/>
          </a:prstGeom>
        </p:spPr>
        <p:txBody>
          <a:bodyPr wrap="none">
            <a:spAutoFit/>
          </a:bodyPr>
          <a:lstStyle/>
          <a:p>
            <a:r>
              <a:rPr lang="es-ES_tradnl" dirty="0" smtClean="0"/>
              <a:t>LOS INCENDIOS. </a:t>
            </a:r>
            <a:r>
              <a:rPr lang="es-ES" u="sng" dirty="0" smtClean="0"/>
              <a:t>ORIGEN DEL INCENDIO</a:t>
            </a:r>
            <a:endParaRPr lang="es-ES" dirty="0"/>
          </a:p>
        </p:txBody>
      </p:sp>
      <p:sp>
        <p:nvSpPr>
          <p:cNvPr id="6" name="Rectangle 2"/>
          <p:cNvSpPr>
            <a:spLocks noGrp="1" noRot="1" noChangeArrowheads="1"/>
          </p:cNvSpPr>
          <p:nvPr>
            <p:ph type="title"/>
          </p:nvPr>
        </p:nvSpPr>
        <p:spPr>
          <a:xfrm>
            <a:off x="1435608" y="274638"/>
            <a:ext cx="7498080" cy="1143000"/>
          </a:xfrm>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pic>
        <p:nvPicPr>
          <p:cNvPr id="7"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33795" name="Rectangle 3"/>
          <p:cNvSpPr>
            <a:spLocks noGrp="1" noRot="1" noChangeArrowheads="1"/>
          </p:cNvSpPr>
          <p:nvPr>
            <p:ph idx="1"/>
          </p:nvPr>
        </p:nvSpPr>
        <p:spPr>
          <a:xfrm>
            <a:off x="1115616" y="1700808"/>
            <a:ext cx="7772400" cy="4608512"/>
          </a:xfrm>
        </p:spPr>
        <p:txBody>
          <a:bodyPr>
            <a:normAutofit/>
          </a:bodyPr>
          <a:lstStyle/>
          <a:p>
            <a:pPr eaLnBrk="1" hangingPunct="1">
              <a:lnSpc>
                <a:spcPct val="90000"/>
              </a:lnSpc>
              <a:spcBef>
                <a:spcPts val="500"/>
              </a:spcBef>
              <a:spcAft>
                <a:spcPts val="500"/>
              </a:spcAft>
              <a:defRPr/>
            </a:pPr>
            <a:r>
              <a:rPr lang="es-ES_tradnl" dirty="0" smtClean="0">
                <a:latin typeface="Arial Unicode MS" pitchFamily="34" charset="-128"/>
              </a:rPr>
              <a:t>Prevención del incendio:</a:t>
            </a:r>
          </a:p>
          <a:p>
            <a:pPr eaLnBrk="1" hangingPunct="1">
              <a:lnSpc>
                <a:spcPct val="90000"/>
              </a:lnSpc>
              <a:spcBef>
                <a:spcPts val="500"/>
              </a:spcBef>
              <a:spcAft>
                <a:spcPts val="500"/>
              </a:spcAft>
              <a:buNone/>
              <a:defRPr/>
            </a:pPr>
            <a:endParaRPr lang="es-ES_tradnl" dirty="0" smtClean="0">
              <a:latin typeface="Arial Unicode MS" pitchFamily="34" charset="-128"/>
            </a:endParaRPr>
          </a:p>
          <a:p>
            <a:pPr lvl="1" algn="just" eaLnBrk="1" hangingPunct="1">
              <a:lnSpc>
                <a:spcPct val="90000"/>
              </a:lnSpc>
              <a:spcBef>
                <a:spcPts val="500"/>
              </a:spcBef>
              <a:spcAft>
                <a:spcPts val="500"/>
              </a:spcAft>
              <a:defRPr/>
            </a:pPr>
            <a:r>
              <a:rPr lang="es-ES_tradnl" sz="1600" dirty="0" smtClean="0">
                <a:latin typeface="Arial Unicode MS" pitchFamily="34" charset="-128"/>
              </a:rPr>
              <a:t>Almacenamiento productos inflamables y combustibles aislados y fuera de zona de trabajo. ídem lejos de fuentes de calor y donde pudieran producirse chispas....( ej.. cuadros eléctricos)</a:t>
            </a:r>
          </a:p>
          <a:p>
            <a:pPr lvl="1" algn="just" eaLnBrk="1" hangingPunct="1">
              <a:lnSpc>
                <a:spcPct val="90000"/>
              </a:lnSpc>
              <a:spcBef>
                <a:spcPts val="500"/>
              </a:spcBef>
              <a:spcAft>
                <a:spcPts val="500"/>
              </a:spcAft>
              <a:defRPr/>
            </a:pPr>
            <a:r>
              <a:rPr lang="es-ES_tradnl" sz="1600" dirty="0" smtClean="0">
                <a:latin typeface="Arial Unicode MS" pitchFamily="34" charset="-128"/>
              </a:rPr>
              <a:t>La instalación eléctrica al acabar la jornada debe desconectarse. Las llaves de paso de gases inflamables también.</a:t>
            </a:r>
          </a:p>
          <a:p>
            <a:pPr lvl="1" algn="just" eaLnBrk="1" hangingPunct="1">
              <a:lnSpc>
                <a:spcPct val="90000"/>
              </a:lnSpc>
              <a:spcBef>
                <a:spcPts val="500"/>
              </a:spcBef>
              <a:spcAft>
                <a:spcPts val="500"/>
              </a:spcAft>
              <a:defRPr/>
            </a:pPr>
            <a:r>
              <a:rPr lang="es-ES_tradnl" sz="1600" dirty="0" smtClean="0">
                <a:latin typeface="Arial Unicode MS" pitchFamily="34" charset="-128"/>
              </a:rPr>
              <a:t>No dejar aparatos eléctricos o con llama, en funcionamiento, sin vigilancia.</a:t>
            </a:r>
          </a:p>
        </p:txBody>
      </p:sp>
      <p:pic>
        <p:nvPicPr>
          <p:cNvPr id="4" name="Picture 9" descr="Color"/>
          <p:cNvPicPr>
            <a:picLocks noChangeAspect="1" noChangeArrowheads="1"/>
          </p:cNvPicPr>
          <p:nvPr/>
        </p:nvPicPr>
        <p:blipFill>
          <a:blip r:embed="rId2"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anim calcmode="lin" valueType="num">
                                      <p:cBhvr additive="base">
                                        <p:cTn id="11"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379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anim calcmode="lin" valueType="num">
                                      <p:cBhvr additive="base">
                                        <p:cTn id="1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379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 calcmode="lin" valueType="num">
                                      <p:cBhvr additive="base">
                                        <p:cTn id="19"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p:txBody>
          <a:bodyPr>
            <a:normAutofit/>
          </a:bodyPr>
          <a:lstStyle/>
          <a:p>
            <a:pPr eaLnBrk="1" hangingPunct="1">
              <a:defRPr/>
            </a:pPr>
            <a:r>
              <a:rPr lang="es-ES_tradnl" sz="2800" dirty="0" smtClean="0"/>
              <a:t>Riesgos </a:t>
            </a:r>
            <a:r>
              <a:rPr lang="es-ES_tradnl" sz="2800" dirty="0" smtClean="0"/>
              <a:t>asociados </a:t>
            </a:r>
            <a:r>
              <a:rPr lang="es-ES_tradnl" sz="2800" dirty="0" smtClean="0"/>
              <a:t>a las condiciones de seguridad.</a:t>
            </a:r>
            <a:br>
              <a:rPr lang="es-ES_tradnl" sz="2800" dirty="0" smtClean="0"/>
            </a:br>
            <a:endParaRPr lang="es-ES_tradnl" sz="2800" dirty="0" smtClean="0"/>
          </a:p>
        </p:txBody>
      </p:sp>
      <p:sp>
        <p:nvSpPr>
          <p:cNvPr id="5" name="Rectangle 3"/>
          <p:cNvSpPr>
            <a:spLocks noGrp="1" noRot="1" noChangeArrowheads="1"/>
          </p:cNvSpPr>
          <p:nvPr>
            <p:ph idx="1"/>
          </p:nvPr>
        </p:nvSpPr>
        <p:spPr>
          <a:xfrm>
            <a:off x="1435608" y="1447800"/>
            <a:ext cx="7498080" cy="4800600"/>
          </a:xfrm>
        </p:spPr>
        <p:txBody>
          <a:bodyPr>
            <a:normAutofit lnSpcReduction="10000"/>
          </a:bodyPr>
          <a:lstStyle/>
          <a:p>
            <a:pPr eaLnBrk="1" hangingPunct="1">
              <a:lnSpc>
                <a:spcPct val="80000"/>
              </a:lnSpc>
              <a:defRPr/>
            </a:pPr>
            <a:r>
              <a:rPr lang="es-ES_tradnl" sz="800" dirty="0" smtClean="0"/>
              <a:t> </a:t>
            </a:r>
            <a:r>
              <a:rPr lang="es-ES_tradnl" sz="1400" dirty="0" smtClean="0"/>
              <a:t>Riesgos debidos al lugar de trabajo.</a:t>
            </a:r>
          </a:p>
          <a:p>
            <a:pPr lvl="1" eaLnBrk="1" hangingPunct="1">
              <a:lnSpc>
                <a:spcPct val="80000"/>
              </a:lnSpc>
              <a:defRPr/>
            </a:pPr>
            <a:r>
              <a:rPr lang="es-ES_tradnl" sz="1400" dirty="0" smtClean="0"/>
              <a:t>Peligros:</a:t>
            </a:r>
          </a:p>
          <a:p>
            <a:pPr lvl="2" algn="just" eaLnBrk="1" hangingPunct="1">
              <a:lnSpc>
                <a:spcPct val="80000"/>
              </a:lnSpc>
              <a:defRPr/>
            </a:pPr>
            <a:r>
              <a:rPr lang="es-ES_tradnl" sz="1400" dirty="0" smtClean="0"/>
              <a:t>Caídas al mismo nivel . </a:t>
            </a:r>
          </a:p>
          <a:p>
            <a:pPr lvl="3" algn="just" eaLnBrk="1" hangingPunct="1">
              <a:lnSpc>
                <a:spcPct val="80000"/>
              </a:lnSpc>
              <a:defRPr/>
            </a:pPr>
            <a:r>
              <a:rPr lang="es-ES_tradnl" sz="1400" i="1" dirty="0" smtClean="0"/>
              <a:t>Tropezamos, resbalamos, perdemos el equilibrio, pero caemos sobre el mismo plano sobre el que nos desplazamos.</a:t>
            </a:r>
          </a:p>
          <a:p>
            <a:pPr lvl="2" algn="just" eaLnBrk="1" hangingPunct="1">
              <a:lnSpc>
                <a:spcPct val="80000"/>
              </a:lnSpc>
              <a:defRPr/>
            </a:pPr>
            <a:r>
              <a:rPr lang="es-ES_tradnl" sz="1400" dirty="0" smtClean="0"/>
              <a:t>Caídas a distinto nivel.</a:t>
            </a:r>
          </a:p>
          <a:p>
            <a:pPr lvl="3" algn="just" eaLnBrk="1" hangingPunct="1">
              <a:lnSpc>
                <a:spcPct val="80000"/>
              </a:lnSpc>
              <a:defRPr/>
            </a:pPr>
            <a:r>
              <a:rPr lang="es-ES_tradnl" sz="1400" i="1" dirty="0" smtClean="0"/>
              <a:t>Tropezamos, resbalamos, perdemos el equilibrio, y caemos sobre un plano distinto al que nos encontrábamos en la actividad inicial .</a:t>
            </a:r>
            <a:endParaRPr lang="es-ES_tradnl" sz="1400" dirty="0" smtClean="0"/>
          </a:p>
          <a:p>
            <a:pPr lvl="2" algn="just" eaLnBrk="1" hangingPunct="1">
              <a:lnSpc>
                <a:spcPct val="80000"/>
              </a:lnSpc>
              <a:defRPr/>
            </a:pPr>
            <a:r>
              <a:rPr lang="es-ES_tradnl" sz="1400" dirty="0" smtClean="0"/>
              <a:t>Pisadas sobre objetos.</a:t>
            </a:r>
          </a:p>
          <a:p>
            <a:pPr lvl="3" algn="just" eaLnBrk="1" hangingPunct="1">
              <a:lnSpc>
                <a:spcPct val="80000"/>
              </a:lnSpc>
              <a:defRPr/>
            </a:pPr>
            <a:r>
              <a:rPr lang="es-ES_tradnl" sz="1400" dirty="0" smtClean="0"/>
              <a:t> </a:t>
            </a:r>
            <a:r>
              <a:rPr lang="es-ES_tradnl" sz="1400" i="1" dirty="0" smtClean="0"/>
              <a:t>El apoyo irregular mientras nos desplazamos puede provocar lesiones de forma directa, e incluso la caída y otras lesiones derivadas.</a:t>
            </a:r>
          </a:p>
          <a:p>
            <a:pPr lvl="2" algn="just" eaLnBrk="1" hangingPunct="1">
              <a:lnSpc>
                <a:spcPct val="80000"/>
              </a:lnSpc>
              <a:defRPr/>
            </a:pPr>
            <a:r>
              <a:rPr lang="es-ES_tradnl" sz="1400" dirty="0" smtClean="0"/>
              <a:t>Choques contra objetos inmóviles.</a:t>
            </a:r>
          </a:p>
          <a:p>
            <a:pPr lvl="3" algn="just" eaLnBrk="1" hangingPunct="1">
              <a:lnSpc>
                <a:spcPct val="80000"/>
              </a:lnSpc>
              <a:defRPr/>
            </a:pPr>
            <a:r>
              <a:rPr lang="es-ES_tradnl" sz="1400" dirty="0" smtClean="0"/>
              <a:t> </a:t>
            </a:r>
            <a:r>
              <a:rPr lang="es-ES_tradnl" sz="1400" i="1" dirty="0" smtClean="0"/>
              <a:t>Por falta de iluminación, por falta de atención, por dimensiones o elementos sobresalientes y o no perceptibles, cualquiera puede resultar lesionado</a:t>
            </a:r>
          </a:p>
          <a:p>
            <a:pPr lvl="2" algn="just" eaLnBrk="1" hangingPunct="1">
              <a:lnSpc>
                <a:spcPct val="80000"/>
              </a:lnSpc>
              <a:defRPr/>
            </a:pPr>
            <a:r>
              <a:rPr lang="es-ES_tradnl" sz="1400" dirty="0" smtClean="0"/>
              <a:t>Choques contra objetos móviles.</a:t>
            </a:r>
          </a:p>
          <a:p>
            <a:pPr lvl="3" algn="just" eaLnBrk="1" hangingPunct="1">
              <a:lnSpc>
                <a:spcPct val="80000"/>
              </a:lnSpc>
              <a:defRPr/>
            </a:pPr>
            <a:r>
              <a:rPr lang="es-ES_tradnl" sz="1400" dirty="0" smtClean="0"/>
              <a:t>  </a:t>
            </a:r>
            <a:r>
              <a:rPr lang="es-ES_tradnl" sz="1400" i="1" dirty="0" smtClean="0"/>
              <a:t>Un objeto móvil, como puede ser un cajón de archivador que sale “solo” por sobrecarga o falta de nivelación, un elemento móvil de una maquina, pude provocar un golpe o alcance susceptible de causar lesiones a los trabajadores</a:t>
            </a:r>
            <a:r>
              <a:rPr lang="es-ES_tradnl" sz="1400" dirty="0" smtClean="0"/>
              <a:t>.</a:t>
            </a:r>
          </a:p>
          <a:p>
            <a:pPr lvl="2" algn="just" eaLnBrk="1" hangingPunct="1">
              <a:lnSpc>
                <a:spcPct val="80000"/>
              </a:lnSpc>
              <a:defRPr/>
            </a:pPr>
            <a:r>
              <a:rPr lang="es-ES_tradnl" sz="1400" dirty="0" smtClean="0"/>
              <a:t>Atropellos con vehículos. </a:t>
            </a:r>
          </a:p>
          <a:p>
            <a:pPr lvl="3" algn="just" eaLnBrk="1" hangingPunct="1">
              <a:lnSpc>
                <a:spcPct val="80000"/>
              </a:lnSpc>
              <a:defRPr/>
            </a:pPr>
            <a:r>
              <a:rPr lang="es-ES_tradnl" sz="1400" i="1" dirty="0" err="1" smtClean="0"/>
              <a:t>Autoexplicativo</a:t>
            </a:r>
            <a:r>
              <a:rPr lang="es-ES_tradnl" sz="1400" i="1" dirty="0" smtClean="0"/>
              <a:t>.</a:t>
            </a:r>
          </a:p>
          <a:p>
            <a:pPr lvl="2" algn="just" eaLnBrk="1" hangingPunct="1">
              <a:lnSpc>
                <a:spcPct val="80000"/>
              </a:lnSpc>
              <a:defRPr/>
            </a:pPr>
            <a:r>
              <a:rPr lang="es-ES_tradnl" sz="1400" dirty="0" smtClean="0"/>
              <a:t>Caídas de objetos</a:t>
            </a:r>
          </a:p>
          <a:p>
            <a:pPr lvl="3" algn="just" eaLnBrk="1" hangingPunct="1">
              <a:lnSpc>
                <a:spcPct val="80000"/>
              </a:lnSpc>
              <a:defRPr/>
            </a:pPr>
            <a:r>
              <a:rPr lang="es-ES_tradnl" sz="1400" i="1" dirty="0" smtClean="0"/>
              <a:t>Almacenamientos indebidos e inestables “en altura” de elementos de algún peso. Techos falsos inestables, ausencia de rodapié en barandillas y escaleras ( por encima del nivel del sujeto)…. Que en su caída pueden producir lesiones a los trabajadores o a los que transitan por debajo</a:t>
            </a:r>
          </a:p>
          <a:p>
            <a:pPr lvl="2" eaLnBrk="1" hangingPunct="1">
              <a:lnSpc>
                <a:spcPct val="80000"/>
              </a:lnSpc>
              <a:defRPr/>
            </a:pPr>
            <a:endParaRPr lang="es-ES_tradnl" sz="1000" i="1" dirty="0" smtClean="0"/>
          </a:p>
        </p:txBody>
      </p:sp>
      <p:pic>
        <p:nvPicPr>
          <p:cNvPr id="56322" name="Picture 2" descr="http://www.letsprevent.com/wp-content/uploads/riesgo-caida-altura.jpg"/>
          <p:cNvPicPr>
            <a:picLocks noChangeAspect="1" noChangeArrowheads="1"/>
          </p:cNvPicPr>
          <p:nvPr/>
        </p:nvPicPr>
        <p:blipFill>
          <a:blip r:embed="rId2" cstate="print"/>
          <a:srcRect/>
          <a:stretch>
            <a:fillRect/>
          </a:stretch>
        </p:blipFill>
        <p:spPr bwMode="auto">
          <a:xfrm>
            <a:off x="179512" y="4365104"/>
            <a:ext cx="2195736" cy="1946886"/>
          </a:xfrm>
          <a:prstGeom prst="rect">
            <a:avLst/>
          </a:prstGeom>
          <a:noFill/>
        </p:spPr>
      </p:pic>
      <p:pic>
        <p:nvPicPr>
          <p:cNvPr id="6"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linds(horizontal)">
                                      <p:cBhvr>
                                        <p:cTn id="25" dur="500"/>
                                        <p:tgtEl>
                                          <p:spTgt spid="5">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linds(horizontal)">
                                      <p:cBhvr>
                                        <p:cTn id="28" dur="500"/>
                                        <p:tgtEl>
                                          <p:spTgt spid="5">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linds(horizontal)">
                                      <p:cBhvr>
                                        <p:cTn id="31" dur="500"/>
                                        <p:tgtEl>
                                          <p:spTgt spid="5">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linds(horizontal)">
                                      <p:cBhvr>
                                        <p:cTn id="34" dur="500"/>
                                        <p:tgtEl>
                                          <p:spTgt spid="5">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linds(horizontal)">
                                      <p:cBhvr>
                                        <p:cTn id="37" dur="500"/>
                                        <p:tgtEl>
                                          <p:spTgt spid="5">
                                            <p:txEl>
                                              <p:pRg st="10" end="1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linds(horizontal)">
                                      <p:cBhvr>
                                        <p:cTn id="40" dur="500"/>
                                        <p:tgtEl>
                                          <p:spTgt spid="5">
                                            <p:txEl>
                                              <p:pRg st="11" end="1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linds(horizontal)">
                                      <p:cBhvr>
                                        <p:cTn id="43" dur="500"/>
                                        <p:tgtEl>
                                          <p:spTgt spid="5">
                                            <p:txEl>
                                              <p:pRg st="12" end="12"/>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linds(horizontal)">
                                      <p:cBhvr>
                                        <p:cTn id="46" dur="500"/>
                                        <p:tgtEl>
                                          <p:spTgt spid="5">
                                            <p:txEl>
                                              <p:pRg st="13" end="13"/>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linds(horizontal)">
                                      <p:cBhvr>
                                        <p:cTn id="49" dur="500"/>
                                        <p:tgtEl>
                                          <p:spTgt spid="5">
                                            <p:txEl>
                                              <p:pRg st="14" end="14"/>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linds(horizontal)">
                                      <p:cBhvr>
                                        <p:cTn id="5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6" name="Rectangle 3"/>
          <p:cNvSpPr txBox="1">
            <a:spLocks noChangeArrowheads="1"/>
          </p:cNvSpPr>
          <p:nvPr/>
        </p:nvSpPr>
        <p:spPr>
          <a:xfrm>
            <a:off x="1115616" y="1484784"/>
            <a:ext cx="7920880" cy="4680520"/>
          </a:xfrm>
          <a:prstGeom prst="rect">
            <a:avLst/>
          </a:prstGeom>
        </p:spPr>
        <p:txBody>
          <a:bodyPr>
            <a:normAutofit/>
          </a:bodyPr>
          <a:lstStyle/>
          <a:p>
            <a:pPr marL="365760" marR="0" lvl="0" indent="-283464" algn="just" defTabSz="914400" rtl="0" eaLnBrk="1" fontAlgn="auto" latinLnBrk="0" hangingPunct="1">
              <a:lnSpc>
                <a:spcPct val="80000"/>
              </a:lnSpc>
              <a:spcBef>
                <a:spcPts val="500"/>
              </a:spcBef>
              <a:spcAft>
                <a:spcPts val="500"/>
              </a:spcAft>
              <a:buClr>
                <a:schemeClr val="accent1"/>
              </a:buClr>
              <a:buSzPct val="80000"/>
              <a:buFont typeface="Wingdings" pitchFamily="2" charset="2"/>
              <a:buNone/>
              <a:tabLst/>
              <a:defRPr/>
            </a:pPr>
            <a:r>
              <a:rPr kumimoji="0" lang="es-ES_tradnl" sz="2000" b="0" i="0" u="sng" strike="noStrike" kern="1200" cap="none" spc="0" normalizeH="0" baseline="0" noProof="0" dirty="0" smtClean="0">
                <a:ln>
                  <a:noFill/>
                </a:ln>
                <a:solidFill>
                  <a:schemeClr val="tx1"/>
                </a:solidFill>
                <a:effectLst/>
                <a:uLnTx/>
                <a:uFillTx/>
                <a:latin typeface="Arial Unicode MS" pitchFamily="34" charset="-128"/>
                <a:ea typeface="+mn-ea"/>
                <a:cs typeface="+mn-cs"/>
              </a:rPr>
              <a:t>En un incendio</a:t>
            </a: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a:t>
            </a:r>
          </a:p>
          <a:p>
            <a:pPr marL="365760" marR="0" lvl="0" indent="-283464" algn="just" defTabSz="914400" rtl="0" eaLnBrk="1" fontAlgn="auto" latinLnBrk="0" hangingPunct="1">
              <a:lnSpc>
                <a:spcPct val="80000"/>
              </a:lnSpc>
              <a:spcBef>
                <a:spcPts val="500"/>
              </a:spcBef>
              <a:spcAft>
                <a:spcPts val="500"/>
              </a:spcAft>
              <a:buClr>
                <a:schemeClr val="accent1"/>
              </a:buClr>
              <a:buSzPct val="80000"/>
              <a:buFont typeface="Wingdings" pitchFamily="2" charset="2"/>
              <a:buNone/>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 Si Vd. detecta un incendio: </a:t>
            </a:r>
          </a:p>
          <a:p>
            <a:pPr marL="640080" marR="0" lvl="1" indent="-237744" algn="just" defTabSz="914400" rtl="0" eaLnBrk="1" fontAlgn="auto" latinLnBrk="0" hangingPunct="1">
              <a:lnSpc>
                <a:spcPct val="80000"/>
              </a:lnSpc>
              <a:spcBef>
                <a:spcPts val="500"/>
              </a:spcBef>
              <a:spcAft>
                <a:spcPts val="500"/>
              </a:spcAft>
              <a:buClr>
                <a:schemeClr val="accent1"/>
              </a:buClr>
              <a:buSzTx/>
              <a:buFont typeface="Verdana"/>
              <a:buChar char="◦"/>
              <a:tabLst/>
              <a:defRPr/>
            </a:pPr>
            <a:r>
              <a:rPr kumimoji="0" lang="es-ES_tradnl" sz="2000" b="0" i="0" u="none" strike="noStrike" kern="1200" cap="none" spc="0" normalizeH="0" baseline="0" noProof="0" dirty="0" smtClean="0">
                <a:ln>
                  <a:noFill/>
                </a:ln>
                <a:solidFill>
                  <a:srgbClr val="0B023E"/>
                </a:solidFill>
                <a:effectLst/>
                <a:uLnTx/>
                <a:uFillTx/>
                <a:latin typeface="Arial Unicode MS" pitchFamily="34" charset="-128"/>
                <a:ea typeface="+mn-ea"/>
                <a:cs typeface="+mn-cs"/>
              </a:rPr>
              <a:t>De la alarma, por el modo más adecuado. Teléfono de emergencia </a:t>
            </a:r>
            <a:r>
              <a:rPr lang="es-ES_tradnl" sz="2800" b="1" u="sng" dirty="0" smtClean="0">
                <a:solidFill>
                  <a:srgbClr val="FF0000"/>
                </a:solidFill>
                <a:effectLst>
                  <a:outerShdw blurRad="38100" dist="38100" dir="2700000" algn="tl">
                    <a:srgbClr val="000000">
                      <a:alpha val="43137"/>
                    </a:srgbClr>
                  </a:outerShdw>
                </a:effectLst>
                <a:latin typeface="Arial Unicode MS" pitchFamily="34" charset="-128"/>
              </a:rPr>
              <a:t>112</a:t>
            </a:r>
            <a:r>
              <a:rPr kumimoji="0" lang="es-ES_tradnl" sz="2000" b="0" i="0" u="none" strike="noStrike" kern="1200" cap="none" spc="0" normalizeH="0" baseline="0" noProof="0" dirty="0" smtClean="0">
                <a:ln>
                  <a:noFill/>
                </a:ln>
                <a:solidFill>
                  <a:srgbClr val="FF0000"/>
                </a:solidFill>
                <a:effectLst/>
                <a:uLnTx/>
                <a:uFillTx/>
                <a:latin typeface="Arial Unicode MS" pitchFamily="34" charset="-128"/>
                <a:ea typeface="+mn-ea"/>
                <a:cs typeface="+mn-cs"/>
              </a:rPr>
              <a:t>.</a:t>
            </a:r>
            <a:endParaRPr kumimoji="0" lang="es-ES_tradnl" sz="2000" b="0" i="0" u="none" strike="noStrike" kern="1200" cap="none" spc="0" normalizeH="0" baseline="0" noProof="0" dirty="0" smtClean="0">
              <a:ln>
                <a:noFill/>
              </a:ln>
              <a:solidFill>
                <a:srgbClr val="0B023E"/>
              </a:solidFill>
              <a:effectLst/>
              <a:uLnTx/>
              <a:uFillTx/>
              <a:latin typeface="Arial Unicode MS" pitchFamily="34" charset="-128"/>
              <a:ea typeface="+mn-ea"/>
              <a:cs typeface="+mn-cs"/>
            </a:endParaRPr>
          </a:p>
          <a:p>
            <a:pPr marL="640080" marR="0" lvl="1" indent="-237744" algn="just" defTabSz="914400" rtl="0" eaLnBrk="1" fontAlgn="auto" latinLnBrk="0" hangingPunct="1">
              <a:lnSpc>
                <a:spcPct val="80000"/>
              </a:lnSpc>
              <a:spcBef>
                <a:spcPts val="500"/>
              </a:spcBef>
              <a:spcAft>
                <a:spcPts val="500"/>
              </a:spcAft>
              <a:buClr>
                <a:schemeClr val="accent1"/>
              </a:buClr>
              <a:buSzTx/>
              <a:buFont typeface="Verdana"/>
              <a:buChar char="◦"/>
              <a:tabLst/>
              <a:defRPr/>
            </a:pPr>
            <a:r>
              <a:rPr kumimoji="0" lang="es-ES_tradnl" sz="2000" b="0" i="0" u="none" strike="noStrike" kern="1200" cap="none" spc="0" normalizeH="0" baseline="0" noProof="0" dirty="0" smtClean="0">
                <a:ln>
                  <a:noFill/>
                </a:ln>
                <a:solidFill>
                  <a:srgbClr val="0B023E"/>
                </a:solidFill>
                <a:effectLst/>
                <a:uLnTx/>
                <a:uFillTx/>
                <a:latin typeface="Arial Unicode MS" pitchFamily="34" charset="-128"/>
                <a:ea typeface="+mn-ea"/>
                <a:cs typeface="+mn-cs"/>
              </a:rPr>
              <a:t>Indique : qué ocurre, dónde ocurre, quién informa.</a:t>
            </a:r>
          </a:p>
          <a:p>
            <a:pPr marL="640080" marR="0" lvl="1" indent="-237744" algn="just" defTabSz="914400" rtl="0" eaLnBrk="1" fontAlgn="auto" latinLnBrk="0" hangingPunct="1">
              <a:lnSpc>
                <a:spcPct val="80000"/>
              </a:lnSpc>
              <a:spcBef>
                <a:spcPts val="500"/>
              </a:spcBef>
              <a:spcAft>
                <a:spcPts val="500"/>
              </a:spcAft>
              <a:buClr>
                <a:schemeClr val="accent1"/>
              </a:buClr>
              <a:buSzTx/>
              <a:buFont typeface="Wingdings" pitchFamily="2" charset="2"/>
              <a:buNone/>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365760" marR="0" lvl="0" indent="-283464" algn="just" defTabSz="914400" rtl="0" eaLnBrk="1" fontAlgn="auto" latinLnBrk="0" hangingPunct="1">
              <a:lnSpc>
                <a:spcPct val="80000"/>
              </a:lnSpc>
              <a:spcBef>
                <a:spcPts val="500"/>
              </a:spcBef>
              <a:spcAft>
                <a:spcPts val="500"/>
              </a:spcAft>
              <a:buClr>
                <a:schemeClr val="accent1"/>
              </a:buClr>
              <a:buSzPct val="80000"/>
              <a:buFont typeface="Wingdings 2"/>
              <a:buChar char=""/>
              <a:tabLst/>
              <a:defRPr/>
            </a:pPr>
            <a:r>
              <a:rPr kumimoji="0" lang="es-ES_tradnl" sz="2000" b="1" i="0" u="sng" strike="noStrike" kern="1200" cap="none" spc="0" normalizeH="0" baseline="0" noProof="0" dirty="0" smtClean="0">
                <a:ln>
                  <a:noFill/>
                </a:ln>
                <a:solidFill>
                  <a:srgbClr val="FF0000"/>
                </a:solidFill>
                <a:effectLst/>
                <a:uLnTx/>
                <a:uFillTx/>
                <a:latin typeface="Arial Unicode MS" pitchFamily="34" charset="-128"/>
                <a:ea typeface="+mn-ea"/>
                <a:cs typeface="+mn-cs"/>
              </a:rPr>
              <a:t>Conserve la calma:</a:t>
            </a:r>
            <a:r>
              <a:rPr kumimoji="0" lang="es-ES_tradnl" sz="2000" b="0" i="0" u="sng" strike="noStrike" kern="1200" cap="none" spc="0" normalizeH="0" baseline="0" noProof="0" dirty="0" smtClean="0">
                <a:ln>
                  <a:noFill/>
                </a:ln>
                <a:solidFill>
                  <a:srgbClr val="FF0000"/>
                </a:solidFill>
                <a:effectLst/>
                <a:uLnTx/>
                <a:uFillTx/>
                <a:latin typeface="Arial Unicode MS" pitchFamily="34" charset="-128"/>
                <a:ea typeface="+mn-ea"/>
                <a:cs typeface="+mn-cs"/>
              </a:rPr>
              <a:t> </a:t>
            </a:r>
          </a:p>
          <a:p>
            <a:pPr marL="365760" marR="0" lvl="0" indent="-283464" algn="just" defTabSz="914400" rtl="0" eaLnBrk="1" fontAlgn="auto" latinLnBrk="0" hangingPunct="1">
              <a:lnSpc>
                <a:spcPct val="80000"/>
              </a:lnSpc>
              <a:spcBef>
                <a:spcPts val="500"/>
              </a:spcBef>
              <a:spcAft>
                <a:spcPts val="500"/>
              </a:spcAft>
              <a:buClr>
                <a:schemeClr val="accent1"/>
              </a:buClr>
              <a:buSzPct val="80000"/>
              <a:buFont typeface="Wingdings" pitchFamily="2" charset="2"/>
              <a:buNone/>
              <a:tabLst/>
              <a:defRPr/>
            </a:pPr>
            <a:r>
              <a:rPr kumimoji="0" lang="es-ES_tradnl" sz="2000" b="0" i="0" u="sng" strike="noStrike" kern="1200" cap="none" spc="0" normalizeH="0" baseline="0" noProof="0" dirty="0" smtClean="0">
                <a:ln>
                  <a:noFill/>
                </a:ln>
                <a:solidFill>
                  <a:srgbClr val="FF0000"/>
                </a:solidFill>
                <a:effectLst/>
                <a:uLnTx/>
                <a:uFillTx/>
                <a:latin typeface="Arial Unicode MS" pitchFamily="34" charset="-128"/>
                <a:ea typeface="+mn-ea"/>
                <a:cs typeface="+mn-cs"/>
              </a:rPr>
              <a:t/>
            </a:r>
            <a:br>
              <a:rPr kumimoji="0" lang="es-ES_tradnl" sz="2000" b="0" i="0" u="sng" strike="noStrike" kern="1200" cap="none" spc="0" normalizeH="0" baseline="0" noProof="0" dirty="0" smtClean="0">
                <a:ln>
                  <a:noFill/>
                </a:ln>
                <a:solidFill>
                  <a:srgbClr val="FF0000"/>
                </a:solidFill>
                <a:effectLst/>
                <a:uLnTx/>
                <a:uFillTx/>
                <a:latin typeface="Arial Unicode MS" pitchFamily="34" charset="-128"/>
                <a:ea typeface="+mn-ea"/>
                <a:cs typeface="+mn-cs"/>
              </a:rPr>
            </a:br>
            <a:r>
              <a:rPr kumimoji="0" lang="es-ES_tradnl" sz="2000" b="1" i="0" u="none" strike="noStrike" kern="1200" cap="none" spc="0" normalizeH="0" baseline="0" noProof="0" dirty="0" smtClean="0">
                <a:ln>
                  <a:noFill/>
                </a:ln>
                <a:solidFill>
                  <a:srgbClr val="FF0000"/>
                </a:solidFill>
                <a:effectLst/>
                <a:uLnTx/>
                <a:uFillTx/>
                <a:latin typeface="Arial Unicode MS" pitchFamily="34" charset="-128"/>
                <a:ea typeface="+mn-ea"/>
                <a:cs typeface="+mn-cs"/>
              </a:rPr>
              <a:t>No Grite, No Corra, No Empuje. Puede provocar un pánico generalizado. Muchas veces este tipo de situaciones causan más muertes que el mismo incendio. </a:t>
            </a:r>
            <a:endParaRPr kumimoji="0" lang="es-ES_tradnl" sz="2000" b="0" i="0" u="none" strike="noStrike" kern="1200" cap="none" spc="0" normalizeH="0" baseline="0" noProof="0" dirty="0" smtClean="0">
              <a:ln>
                <a:noFill/>
              </a:ln>
              <a:solidFill>
                <a:srgbClr val="FF0000"/>
              </a:solidFill>
              <a:effectLst/>
              <a:uLnTx/>
              <a:uFillTx/>
              <a:latin typeface="Arial Unicode MS" pitchFamily="34" charset="-128"/>
              <a:ea typeface="+mn-ea"/>
              <a:cs typeface="+mn-cs"/>
            </a:endParaRPr>
          </a:p>
          <a:p>
            <a:pPr marL="365760" marR="0" lvl="0" indent="-283464" algn="l" defTabSz="914400" rtl="0" eaLnBrk="1" fontAlgn="auto" latinLnBrk="0" hangingPunct="1">
              <a:lnSpc>
                <a:spcPct val="80000"/>
              </a:lnSpc>
              <a:spcBef>
                <a:spcPts val="500"/>
              </a:spcBef>
              <a:spcAft>
                <a:spcPts val="500"/>
              </a:spcAft>
              <a:buClr>
                <a:schemeClr val="accent1"/>
              </a:buClr>
              <a:buSzPct val="80000"/>
              <a:buFont typeface="Wingdings" pitchFamily="2" charset="2"/>
              <a:buNone/>
              <a:tabLst/>
              <a:defRPr/>
            </a:pPr>
            <a:endParaRPr kumimoji="0" lang="es-ES_tradnl" sz="2000" b="0" i="0" u="none" strike="noStrike" kern="1200" cap="none" spc="0" normalizeH="0" baseline="0" noProof="0" dirty="0" smtClean="0">
              <a:ln>
                <a:noFill/>
              </a:ln>
              <a:solidFill>
                <a:srgbClr val="CC0099"/>
              </a:solidFill>
              <a:effectLst/>
              <a:uLnTx/>
              <a:uFillTx/>
              <a:latin typeface="Arial Unicode MS" pitchFamily="34" charset="-128"/>
              <a:ea typeface="+mn-ea"/>
              <a:cs typeface="+mn-cs"/>
            </a:endParaRPr>
          </a:p>
        </p:txBody>
      </p:sp>
      <p:pic>
        <p:nvPicPr>
          <p:cNvPr id="7" name="Picture 5" descr="dv766102">
            <a:hlinkClick r:id="rId2"/>
          </p:cNvPr>
          <p:cNvPicPr>
            <a:picLocks noChangeAspect="1" noChangeArrowheads="1"/>
          </p:cNvPicPr>
          <p:nvPr/>
        </p:nvPicPr>
        <p:blipFill>
          <a:blip r:embed="rId3" cstate="print"/>
          <a:srcRect/>
          <a:stretch>
            <a:fillRect/>
          </a:stretch>
        </p:blipFill>
        <p:spPr bwMode="auto">
          <a:xfrm>
            <a:off x="6588125" y="0"/>
            <a:ext cx="2555875" cy="1370013"/>
          </a:xfrm>
          <a:prstGeom prst="rect">
            <a:avLst/>
          </a:prstGeom>
          <a:noFill/>
          <a:ln w="9525">
            <a:noFill/>
            <a:miter lim="800000"/>
            <a:headEnd/>
            <a:tailEnd/>
          </a:ln>
        </p:spPr>
      </p:pic>
      <p:pic>
        <p:nvPicPr>
          <p:cNvPr id="5"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5" name="Rectangle 3"/>
          <p:cNvSpPr txBox="1">
            <a:spLocks noChangeArrowheads="1"/>
          </p:cNvSpPr>
          <p:nvPr/>
        </p:nvSpPr>
        <p:spPr>
          <a:xfrm>
            <a:off x="1187624" y="1268760"/>
            <a:ext cx="7488238" cy="3538537"/>
          </a:xfrm>
          <a:prstGeom prst="rect">
            <a:avLst/>
          </a:prstGeom>
        </p:spPr>
        <p:txBody>
          <a:bodyPr>
            <a:normAutofit/>
          </a:bodyPr>
          <a:lstStyle/>
          <a:p>
            <a:pPr marL="365760" marR="0" lvl="0" indent="-283464" algn="l" defTabSz="914400" rtl="0" eaLnBrk="1" fontAlgn="auto" latinLnBrk="0" hangingPunct="1">
              <a:lnSpc>
                <a:spcPct val="100000"/>
              </a:lnSpc>
              <a:spcBef>
                <a:spcPts val="500"/>
              </a:spcBef>
              <a:spcAft>
                <a:spcPts val="500"/>
              </a:spcAft>
              <a:buClr>
                <a:schemeClr val="accent1"/>
              </a:buClr>
              <a:buSzPct val="80000"/>
              <a:buFont typeface="Wingdings" pitchFamily="2" charset="2"/>
              <a:buNone/>
              <a:tabLst/>
              <a:defRPr/>
            </a:pPr>
            <a:r>
              <a:rPr kumimoji="0" lang="es-ES_tradnl" sz="3200" b="0" i="0" u="sng" strike="noStrike" kern="1200" cap="none" spc="0" normalizeH="0" baseline="0" noProof="0" dirty="0" smtClean="0">
                <a:ln>
                  <a:noFill/>
                </a:ln>
                <a:solidFill>
                  <a:schemeClr val="tx1"/>
                </a:solidFill>
                <a:effectLst/>
                <a:uLnTx/>
                <a:uFillTx/>
                <a:latin typeface="Arial Unicode MS" pitchFamily="34" charset="-128"/>
                <a:ea typeface="+mn-ea"/>
                <a:cs typeface="+mn-cs"/>
              </a:rPr>
              <a:t>En un incendio</a:t>
            </a:r>
            <a:r>
              <a:rPr kumimoji="0" lang="es-ES_tradnl" sz="32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a:t>
            </a:r>
          </a:p>
          <a:p>
            <a:pPr marL="365760" marR="0" lvl="0" indent="-283464" algn="just" defTabSz="914400" rtl="0" eaLnBrk="1" fontAlgn="auto" latinLnBrk="0" hangingPunct="1">
              <a:lnSpc>
                <a:spcPct val="100000"/>
              </a:lnSpc>
              <a:spcBef>
                <a:spcPts val="500"/>
              </a:spcBef>
              <a:spcAft>
                <a:spcPts val="500"/>
              </a:spcAft>
              <a:buClr>
                <a:schemeClr val="accent1"/>
              </a:buClr>
              <a:buSzPct val="80000"/>
              <a:buFont typeface="Wingdings 2"/>
              <a:buChar char=""/>
              <a:tabLst/>
              <a:defRPr/>
            </a:pPr>
            <a:r>
              <a:rPr kumimoji="0" lang="es-ES_tradnl" sz="32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 </a:t>
            </a:r>
            <a:r>
              <a:rPr kumimoji="0" lang="es-ES_tradnl" sz="30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Si decides actuar (extinción de incendio, ayuda a accidentados...) sin dar la alarma, puede que tu seguridad y la del resto de personas</a:t>
            </a:r>
            <a:r>
              <a:rPr kumimoji="0" lang="es-ES_tradnl" sz="3000" b="0" i="0" u="none" strike="noStrike" kern="1200" cap="none" spc="0" normalizeH="0" noProof="0" dirty="0" smtClean="0">
                <a:ln>
                  <a:noFill/>
                </a:ln>
                <a:solidFill>
                  <a:schemeClr val="tx1"/>
                </a:solidFill>
                <a:effectLst/>
                <a:uLnTx/>
                <a:uFillTx/>
                <a:latin typeface="Arial Unicode MS" pitchFamily="34" charset="-128"/>
                <a:ea typeface="+mn-ea"/>
                <a:cs typeface="+mn-cs"/>
              </a:rPr>
              <a:t> que ocupan la vivienda o el edificio de viviendas</a:t>
            </a:r>
            <a:r>
              <a:rPr kumimoji="0" lang="es-ES_tradnl" sz="30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 pueda verse comprometida</a:t>
            </a:r>
            <a:r>
              <a:rPr kumimoji="0" lang="es-ES_tradnl" sz="30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6" name="Picture 6" descr="fire%2520house3">
            <a:hlinkClick r:id="rId2"/>
          </p:cNvPr>
          <p:cNvPicPr>
            <a:picLocks noChangeAspect="1" noChangeArrowheads="1"/>
          </p:cNvPicPr>
          <p:nvPr/>
        </p:nvPicPr>
        <p:blipFill>
          <a:blip r:embed="rId3" cstate="print"/>
          <a:srcRect/>
          <a:stretch>
            <a:fillRect/>
          </a:stretch>
        </p:blipFill>
        <p:spPr bwMode="auto">
          <a:xfrm>
            <a:off x="1979712" y="5013176"/>
            <a:ext cx="2179637" cy="1643062"/>
          </a:xfrm>
          <a:prstGeom prst="rect">
            <a:avLst/>
          </a:prstGeom>
          <a:noFill/>
          <a:ln w="9525">
            <a:noFill/>
            <a:miter lim="800000"/>
            <a:headEnd/>
            <a:tailEnd/>
          </a:ln>
        </p:spPr>
      </p:pic>
      <p:pic>
        <p:nvPicPr>
          <p:cNvPr id="7" name="Picture 8" descr="060708152031">
            <a:hlinkClick r:id="rId4"/>
          </p:cNvPr>
          <p:cNvPicPr>
            <a:picLocks noChangeAspect="1" noChangeArrowheads="1"/>
          </p:cNvPicPr>
          <p:nvPr/>
        </p:nvPicPr>
        <p:blipFill>
          <a:blip r:embed="rId5" cstate="print"/>
          <a:srcRect/>
          <a:stretch>
            <a:fillRect/>
          </a:stretch>
        </p:blipFill>
        <p:spPr bwMode="auto">
          <a:xfrm>
            <a:off x="6228184" y="5085184"/>
            <a:ext cx="2160588" cy="1576387"/>
          </a:xfrm>
          <a:prstGeom prst="rect">
            <a:avLst/>
          </a:prstGeom>
          <a:noFill/>
          <a:ln w="9525">
            <a:noFill/>
            <a:miter lim="800000"/>
            <a:headEnd/>
            <a:tailEnd/>
          </a:ln>
        </p:spPr>
      </p:pic>
      <p:pic>
        <p:nvPicPr>
          <p:cNvPr id="8" name="Picture 9" descr="Color"/>
          <p:cNvPicPr>
            <a:picLocks noChangeAspect="1" noChangeArrowheads="1"/>
          </p:cNvPicPr>
          <p:nvPr/>
        </p:nvPicPr>
        <p:blipFill>
          <a:blip r:embed="rId6"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37891" name="Rectangle 3"/>
          <p:cNvSpPr>
            <a:spLocks noGrp="1" noRot="1" noChangeArrowheads="1"/>
          </p:cNvSpPr>
          <p:nvPr>
            <p:ph idx="1"/>
          </p:nvPr>
        </p:nvSpPr>
        <p:spPr>
          <a:xfrm>
            <a:off x="1066800" y="1447800"/>
            <a:ext cx="7772400" cy="4114800"/>
          </a:xfrm>
        </p:spPr>
        <p:txBody>
          <a:bodyPr/>
          <a:lstStyle/>
          <a:p>
            <a:pPr algn="just" eaLnBrk="1" hangingPunct="1">
              <a:spcBef>
                <a:spcPts val="500"/>
              </a:spcBef>
              <a:spcAft>
                <a:spcPts val="500"/>
              </a:spcAft>
              <a:defRPr/>
            </a:pPr>
            <a:r>
              <a:rPr lang="es-ES_tradnl" u="sng" dirty="0" smtClean="0">
                <a:latin typeface="Arial Unicode MS" pitchFamily="34" charset="-128"/>
              </a:rPr>
              <a:t>En un incendio:</a:t>
            </a:r>
          </a:p>
          <a:p>
            <a:pPr algn="just" eaLnBrk="1" hangingPunct="1">
              <a:spcBef>
                <a:spcPts val="500"/>
              </a:spcBef>
              <a:spcAft>
                <a:spcPts val="500"/>
              </a:spcAft>
              <a:buNone/>
              <a:defRPr/>
            </a:pPr>
            <a:endParaRPr lang="es-ES_tradnl" dirty="0" smtClean="0">
              <a:latin typeface="Arial Unicode MS" pitchFamily="34" charset="-128"/>
            </a:endParaRPr>
          </a:p>
          <a:p>
            <a:pPr algn="just" eaLnBrk="1" hangingPunct="1">
              <a:spcBef>
                <a:spcPts val="500"/>
              </a:spcBef>
              <a:spcAft>
                <a:spcPts val="500"/>
              </a:spcAft>
              <a:defRPr/>
            </a:pPr>
            <a:r>
              <a:rPr lang="es-ES_tradnl" dirty="0" smtClean="0">
                <a:latin typeface="Arial Unicode MS" pitchFamily="34" charset="-128"/>
              </a:rPr>
              <a:t> Si </a:t>
            </a:r>
            <a:r>
              <a:rPr lang="es-ES_tradnl" u="sng" dirty="0" smtClean="0">
                <a:latin typeface="Arial Unicode MS" pitchFamily="34" charset="-128"/>
              </a:rPr>
              <a:t>tras dar la alarma</a:t>
            </a:r>
            <a:r>
              <a:rPr lang="es-ES_tradnl" dirty="0" smtClean="0">
                <a:latin typeface="Arial Unicode MS" pitchFamily="34" charset="-128"/>
              </a:rPr>
              <a:t>, el fuego es un conato de incendio, y valoras que puedes dominarlo:</a:t>
            </a:r>
          </a:p>
          <a:p>
            <a:pPr algn="just" eaLnBrk="1" hangingPunct="1">
              <a:spcBef>
                <a:spcPts val="500"/>
              </a:spcBef>
              <a:spcAft>
                <a:spcPts val="500"/>
              </a:spcAft>
              <a:defRPr/>
            </a:pPr>
            <a:r>
              <a:rPr lang="es-ES_tradnl" b="1" dirty="0" smtClean="0">
                <a:solidFill>
                  <a:srgbClr val="0000FF"/>
                </a:solidFill>
                <a:latin typeface="Arial Unicode MS" pitchFamily="34" charset="-128"/>
              </a:rPr>
              <a:t>Busca el extintor más cercano y trata de combatir el fuego.</a:t>
            </a:r>
          </a:p>
        </p:txBody>
      </p:sp>
      <p:pic>
        <p:nvPicPr>
          <p:cNvPr id="4" name="Picture 8" descr="http://www.senyals.com/images/senal-extincion-extintor.jpg"/>
          <p:cNvPicPr>
            <a:picLocks noChangeAspect="1" noChangeArrowheads="1"/>
          </p:cNvPicPr>
          <p:nvPr/>
        </p:nvPicPr>
        <p:blipFill>
          <a:blip r:embed="rId2" cstate="print"/>
          <a:srcRect/>
          <a:stretch>
            <a:fillRect/>
          </a:stretch>
        </p:blipFill>
        <p:spPr bwMode="auto">
          <a:xfrm>
            <a:off x="7164288" y="4869160"/>
            <a:ext cx="1692275" cy="1728788"/>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619672" y="2060848"/>
            <a:ext cx="3313112" cy="4103687"/>
          </a:xfrm>
          <a:prstGeom prst="rect">
            <a:avLst/>
          </a:prstGeom>
        </p:spPr>
        <p:txBody>
          <a:bodyPr>
            <a:normAutofit/>
          </a:bodyPr>
          <a:lstStyle/>
          <a:p>
            <a:pPr marL="365760" marR="0" lvl="0" indent="-283464" algn="ctr" defTabSz="914400" rtl="0" eaLnBrk="1" fontAlgn="auto" latinLnBrk="0" hangingPunct="1">
              <a:lnSpc>
                <a:spcPct val="90000"/>
              </a:lnSpc>
              <a:spcBef>
                <a:spcPts val="500"/>
              </a:spcBef>
              <a:spcAft>
                <a:spcPts val="500"/>
              </a:spcAft>
              <a:buClr>
                <a:schemeClr val="accent1"/>
              </a:buClr>
              <a:buSzPct val="80000"/>
              <a:buFont typeface="Wingdings" pitchFamily="2" charset="2"/>
              <a:buNone/>
              <a:tabLst/>
              <a:defRPr/>
            </a:pPr>
            <a:r>
              <a:rPr kumimoji="0" lang="es-ES_tradnl" sz="3200" b="1" i="0" u="none" strike="noStrike" kern="1200" cap="none" spc="0" normalizeH="0" baseline="0" noProof="0" dirty="0" smtClean="0">
                <a:ln>
                  <a:noFill/>
                </a:ln>
                <a:solidFill>
                  <a:srgbClr val="FF0000"/>
                </a:solidFill>
                <a:effectLst/>
                <a:uLnTx/>
                <a:uFillTx/>
                <a:latin typeface="Arial Unicode MS" pitchFamily="34" charset="-128"/>
                <a:ea typeface="+mn-ea"/>
                <a:cs typeface="+mn-cs"/>
              </a:rPr>
              <a:t>Si el fuego es de origen eléctrico </a:t>
            </a:r>
          </a:p>
          <a:p>
            <a:pPr marL="365760" marR="0" lvl="0" indent="-283464" algn="ctr" defTabSz="914400" rtl="0" eaLnBrk="1" fontAlgn="auto" latinLnBrk="0" hangingPunct="1">
              <a:lnSpc>
                <a:spcPct val="90000"/>
              </a:lnSpc>
              <a:spcBef>
                <a:spcPts val="500"/>
              </a:spcBef>
              <a:spcAft>
                <a:spcPts val="500"/>
              </a:spcAft>
              <a:buClr>
                <a:schemeClr val="accent1"/>
              </a:buClr>
              <a:buSzPct val="80000"/>
              <a:buFont typeface="Wingdings" pitchFamily="2" charset="2"/>
              <a:buNone/>
              <a:tabLst/>
              <a:defRPr/>
            </a:pPr>
            <a:endParaRPr kumimoji="0" lang="es-ES_tradnl" sz="32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Unicode MS" pitchFamily="34" charset="-128"/>
              <a:ea typeface="+mn-ea"/>
              <a:cs typeface="+mn-cs"/>
            </a:endParaRPr>
          </a:p>
          <a:p>
            <a:pPr marL="365760" marR="0" lvl="0" indent="-283464" algn="ctr" defTabSz="914400" rtl="0" eaLnBrk="1" fontAlgn="auto" latinLnBrk="0" hangingPunct="1">
              <a:lnSpc>
                <a:spcPct val="90000"/>
              </a:lnSpc>
              <a:spcBef>
                <a:spcPts val="500"/>
              </a:spcBef>
              <a:spcAft>
                <a:spcPts val="500"/>
              </a:spcAft>
              <a:buClr>
                <a:schemeClr val="accent1"/>
              </a:buClr>
              <a:buSzPct val="80000"/>
              <a:buFont typeface="Wingdings" pitchFamily="2" charset="2"/>
              <a:buNone/>
              <a:tabLst/>
              <a:defRPr/>
            </a:pPr>
            <a:r>
              <a:rPr kumimoji="0" lang="es-ES_tradnl" sz="4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Unicode MS" pitchFamily="34" charset="-128"/>
                <a:ea typeface="+mn-ea"/>
                <a:cs typeface="+mn-cs"/>
              </a:rPr>
              <a:t>NUNCA</a:t>
            </a:r>
          </a:p>
          <a:p>
            <a:pPr marL="365760" marR="0" lvl="0" indent="-283464" algn="ctr" defTabSz="914400" rtl="0" eaLnBrk="1" fontAlgn="auto" latinLnBrk="0" hangingPunct="1">
              <a:lnSpc>
                <a:spcPct val="90000"/>
              </a:lnSpc>
              <a:spcBef>
                <a:spcPts val="500"/>
              </a:spcBef>
              <a:spcAft>
                <a:spcPts val="500"/>
              </a:spcAft>
              <a:buClr>
                <a:schemeClr val="accent1"/>
              </a:buClr>
              <a:buSzPct val="80000"/>
              <a:buFont typeface="Wingdings" pitchFamily="2" charset="2"/>
              <a:buNone/>
              <a:tabLst/>
              <a:defRPr/>
            </a:pPr>
            <a:endParaRPr kumimoji="0" lang="es-ES_tradnl" sz="4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Unicode MS" pitchFamily="34" charset="-128"/>
              <a:ea typeface="+mn-ea"/>
              <a:cs typeface="+mn-cs"/>
            </a:endParaRPr>
          </a:p>
          <a:p>
            <a:pPr marL="365760" marR="0" lvl="0" indent="-283464" algn="ctr" defTabSz="914400" rtl="0" eaLnBrk="1" fontAlgn="auto" latinLnBrk="0" hangingPunct="1">
              <a:lnSpc>
                <a:spcPct val="90000"/>
              </a:lnSpc>
              <a:spcBef>
                <a:spcPts val="500"/>
              </a:spcBef>
              <a:spcAft>
                <a:spcPts val="500"/>
              </a:spcAft>
              <a:buClr>
                <a:schemeClr val="accent1"/>
              </a:buClr>
              <a:buSzPct val="80000"/>
              <a:buFont typeface="Wingdings" pitchFamily="2" charset="2"/>
              <a:buNone/>
              <a:tabLst/>
              <a:defRPr/>
            </a:pPr>
            <a:r>
              <a:rPr kumimoji="0" lang="es-ES_tradnl" sz="3200" b="1" i="0" u="none" strike="noStrike" kern="1200" cap="none" spc="0" normalizeH="0" baseline="0" noProof="0" dirty="0" smtClean="0">
                <a:ln>
                  <a:noFill/>
                </a:ln>
                <a:solidFill>
                  <a:srgbClr val="FF0000"/>
                </a:solidFill>
                <a:effectLst/>
                <a:uLnTx/>
                <a:uFillTx/>
                <a:latin typeface="Arial Unicode MS" pitchFamily="34" charset="-128"/>
                <a:ea typeface="+mn-ea"/>
                <a:cs typeface="+mn-cs"/>
              </a:rPr>
              <a:t>intente apagarlo con agua. </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s-ES_tradnl" sz="3200" b="1" i="0" u="none" strike="noStrike" kern="1200" cap="none" spc="0" normalizeH="0" baseline="0" noProof="0" dirty="0" smtClean="0">
              <a:ln>
                <a:noFill/>
              </a:ln>
              <a:solidFill>
                <a:srgbClr val="CC0099"/>
              </a:solidFill>
              <a:effectLst/>
              <a:uLnTx/>
              <a:uFillTx/>
              <a:latin typeface="Arial Unicode MS" pitchFamily="34" charset="-128"/>
              <a:ea typeface="+mn-ea"/>
              <a:cs typeface="+mn-cs"/>
            </a:endParaRPr>
          </a:p>
          <a:p>
            <a:pPr marL="365760" marR="0" lvl="0" indent="-283464" algn="l" defTabSz="914400" rtl="0" eaLnBrk="1" fontAlgn="auto" latinLnBrk="0" hangingPunct="1">
              <a:lnSpc>
                <a:spcPct val="90000"/>
              </a:lnSpc>
              <a:spcBef>
                <a:spcPts val="500"/>
              </a:spcBef>
              <a:spcAft>
                <a:spcPts val="500"/>
              </a:spcAft>
              <a:buClr>
                <a:schemeClr val="accent1"/>
              </a:buClr>
              <a:buSzPct val="80000"/>
              <a:buFont typeface="Wingdings" pitchFamily="2" charset="2"/>
              <a:buNone/>
              <a:tabLst/>
              <a:defRPr/>
            </a:pPr>
            <a:endParaRPr kumimoji="0" lang="es-ES_tradnl"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90000"/>
              </a:lnSpc>
              <a:spcBef>
                <a:spcPts val="500"/>
              </a:spcBef>
              <a:spcAft>
                <a:spcPts val="500"/>
              </a:spcAft>
              <a:buClr>
                <a:schemeClr val="accent1"/>
              </a:buClr>
              <a:buSzPct val="80000"/>
              <a:buFont typeface="Wingdings 2"/>
              <a:buChar char=""/>
              <a:tabLst/>
              <a:defRPr/>
            </a:pPr>
            <a:endParaRPr kumimoji="0" lang="es-ES_tradnl" sz="2000" b="1" i="0" u="none" strike="noStrike" kern="1200" cap="none" spc="0" normalizeH="0" baseline="0" noProof="0" dirty="0" smtClean="0">
              <a:ln>
                <a:noFill/>
              </a:ln>
              <a:solidFill>
                <a:srgbClr val="0000FF"/>
              </a:solidFill>
              <a:effectLst/>
              <a:uLnTx/>
              <a:uFillTx/>
              <a:latin typeface="+mn-lt"/>
              <a:ea typeface="+mn-ea"/>
              <a:cs typeface="+mn-cs"/>
            </a:endParaRPr>
          </a:p>
        </p:txBody>
      </p:sp>
      <p:pic>
        <p:nvPicPr>
          <p:cNvPr id="5" name="Picture 11" descr="http://3delectrical.com/wp-content/uploads/2011/10/electrical-fire.jpg"/>
          <p:cNvPicPr>
            <a:picLocks noChangeAspect="1" noChangeArrowheads="1"/>
          </p:cNvPicPr>
          <p:nvPr/>
        </p:nvPicPr>
        <p:blipFill>
          <a:blip r:embed="rId2" cstate="print"/>
          <a:srcRect/>
          <a:stretch>
            <a:fillRect/>
          </a:stretch>
        </p:blipFill>
        <p:spPr bwMode="auto">
          <a:xfrm>
            <a:off x="5940425" y="1700213"/>
            <a:ext cx="2160588" cy="2736850"/>
          </a:xfrm>
          <a:prstGeom prst="rect">
            <a:avLst/>
          </a:prstGeom>
          <a:noFill/>
          <a:ln w="9525">
            <a:noFill/>
            <a:miter lim="800000"/>
            <a:headEnd/>
            <a:tailEnd/>
          </a:ln>
        </p:spPr>
      </p:pic>
      <p:pic>
        <p:nvPicPr>
          <p:cNvPr id="6" name="Picture 13" descr="http://image.yaymicro.com/rz_1210x1210/0/2cd/electrical-fire-2cdf76.jpg"/>
          <p:cNvPicPr>
            <a:picLocks noChangeAspect="1" noChangeArrowheads="1"/>
          </p:cNvPicPr>
          <p:nvPr/>
        </p:nvPicPr>
        <p:blipFill>
          <a:blip r:embed="rId3" cstate="print"/>
          <a:srcRect/>
          <a:stretch>
            <a:fillRect/>
          </a:stretch>
        </p:blipFill>
        <p:spPr bwMode="auto">
          <a:xfrm>
            <a:off x="5724128" y="4941168"/>
            <a:ext cx="2911250" cy="1400200"/>
          </a:xfrm>
          <a:prstGeom prst="rect">
            <a:avLst/>
          </a:prstGeom>
          <a:noFill/>
          <a:ln w="9525">
            <a:noFill/>
            <a:miter lim="800000"/>
            <a:headEnd/>
            <a:tailEnd/>
          </a:ln>
        </p:spPr>
      </p:pic>
      <p:sp>
        <p:nvSpPr>
          <p:cNvPr id="7" name="Rectangle 2"/>
          <p:cNvSpPr>
            <a:spLocks noGrp="1" noRot="1" noChangeArrowheads="1"/>
          </p:cNvSpPr>
          <p:nvPr>
            <p:ph type="title"/>
          </p:nvPr>
        </p:nvSpPr>
        <p:spPr>
          <a:xfrm>
            <a:off x="1435608" y="274638"/>
            <a:ext cx="7498080" cy="1143000"/>
          </a:xfrm>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pic>
        <p:nvPicPr>
          <p:cNvPr id="8"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43608" y="1484784"/>
            <a:ext cx="5410200" cy="4525962"/>
          </a:xfrm>
          <a:prstGeom prst="rect">
            <a:avLst/>
          </a:prstGeom>
        </p:spPr>
        <p:txBody>
          <a:bodyPr>
            <a:normAutofit/>
          </a:bodyPr>
          <a:lstStyle/>
          <a:p>
            <a:pPr marL="365760" marR="0" lvl="0" indent="-283464" algn="l" defTabSz="914400" rtl="0" eaLnBrk="1" fontAlgn="auto" latinLnBrk="0" hangingPunct="1">
              <a:lnSpc>
                <a:spcPct val="80000"/>
              </a:lnSpc>
              <a:spcBef>
                <a:spcPts val="500"/>
              </a:spcBef>
              <a:spcAft>
                <a:spcPts val="500"/>
              </a:spcAft>
              <a:buClr>
                <a:schemeClr val="accent1"/>
              </a:buClr>
              <a:buSzPct val="80000"/>
              <a:buFont typeface="Wingdings" pitchFamily="2" charset="2"/>
              <a:buNone/>
              <a:tabLst/>
              <a:defRPr/>
            </a:pPr>
            <a:r>
              <a:rPr kumimoji="0" lang="es-ES_tradnl" sz="2800" b="1" i="0" u="sng" strike="noStrike" kern="1200" cap="none" spc="0" normalizeH="0" baseline="0" noProof="0" dirty="0" smtClean="0">
                <a:ln>
                  <a:noFill/>
                </a:ln>
                <a:solidFill>
                  <a:schemeClr val="tx1"/>
                </a:solidFill>
                <a:effectLst/>
                <a:uLnTx/>
                <a:uFillTx/>
                <a:latin typeface="Arial Unicode MS" pitchFamily="34" charset="-128"/>
                <a:ea typeface="+mn-ea"/>
                <a:cs typeface="+mn-cs"/>
              </a:rPr>
              <a:t>En un incendio</a:t>
            </a:r>
            <a:r>
              <a:rPr kumimoji="0" lang="es-ES_tradnl" sz="2800" b="1" i="0" u="none" strike="noStrike" kern="1200" cap="none" spc="0" normalizeH="0" baseline="0" noProof="0" dirty="0" smtClean="0">
                <a:ln>
                  <a:noFill/>
                </a:ln>
                <a:solidFill>
                  <a:schemeClr val="tx1"/>
                </a:solidFill>
                <a:effectLst/>
                <a:uLnTx/>
                <a:uFillTx/>
                <a:latin typeface="Arial Unicode MS" pitchFamily="34" charset="-128"/>
                <a:ea typeface="+mn-ea"/>
                <a:cs typeface="+mn-cs"/>
              </a:rPr>
              <a:t>:</a:t>
            </a:r>
          </a:p>
          <a:p>
            <a:pPr marL="365760" marR="0" lvl="0" indent="-283464" algn="l" defTabSz="914400" rtl="0" eaLnBrk="1" fontAlgn="auto" latinLnBrk="0" hangingPunct="1">
              <a:lnSpc>
                <a:spcPct val="80000"/>
              </a:lnSpc>
              <a:spcBef>
                <a:spcPts val="500"/>
              </a:spcBef>
              <a:spcAft>
                <a:spcPts val="500"/>
              </a:spcAft>
              <a:buClr>
                <a:schemeClr val="accent1"/>
              </a:buClr>
              <a:buSzPct val="80000"/>
              <a:buFont typeface="Wingdings" pitchFamily="2" charset="2"/>
              <a:buNone/>
              <a:tabLst/>
              <a:defRPr/>
            </a:pPr>
            <a:endParaRPr kumimoji="0" lang="es-ES_tradnl" sz="2800" b="1"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365760" marR="0" lvl="0" indent="-283464" algn="just" defTabSz="914400" rtl="0" eaLnBrk="1" fontAlgn="auto" latinLnBrk="0" hangingPunct="1">
              <a:lnSpc>
                <a:spcPct val="80000"/>
              </a:lnSpc>
              <a:spcBef>
                <a:spcPts val="500"/>
              </a:spcBef>
              <a:spcAft>
                <a:spcPts val="500"/>
              </a:spcAft>
              <a:buClr>
                <a:schemeClr val="accent1"/>
              </a:buClr>
              <a:buSzPct val="80000"/>
              <a:buFont typeface="Wingdings" pitchFamily="2" charset="2"/>
              <a:buNone/>
              <a:tabLst/>
              <a:defRPr/>
            </a:pPr>
            <a:r>
              <a:rPr kumimoji="0" lang="es-ES_tradnl" sz="28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Extintores: </a:t>
            </a: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Localice y seleccione el extintor más próximo que sea adecuado al tipo de fuego que se haya producido.</a:t>
            </a:r>
          </a:p>
          <a:p>
            <a:pPr marL="365760" marR="0" lvl="0" indent="-283464" algn="just" defTabSz="914400" rtl="0" eaLnBrk="1" fontAlgn="auto" latinLnBrk="0" hangingPunct="1">
              <a:lnSpc>
                <a:spcPct val="80000"/>
              </a:lnSpc>
              <a:spcBef>
                <a:spcPts val="600"/>
              </a:spcBef>
              <a:spcAft>
                <a:spcPts val="0"/>
              </a:spcAft>
              <a:buClr>
                <a:schemeClr val="accent1"/>
              </a:buClr>
              <a:buSzPct val="80000"/>
              <a:buFont typeface="Wingdings 2"/>
              <a:buChar char=""/>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Times New Roman" pitchFamily="18" charset="0"/>
              </a:rPr>
              <a:t>1.	</a:t>
            </a: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Descolgar el extintor asiéndolo por la maneta o asa fija que disponga y dejarlo sobre el suelo en posición vertical.</a:t>
            </a:r>
          </a:p>
          <a:p>
            <a:pPr marL="365760" marR="0" lvl="0" indent="-283464" algn="just" defTabSz="914400" rtl="0" eaLnBrk="1" fontAlgn="auto" latinLnBrk="0" hangingPunct="1">
              <a:lnSpc>
                <a:spcPct val="80000"/>
              </a:lnSpc>
              <a:spcBef>
                <a:spcPts val="600"/>
              </a:spcBef>
              <a:spcAft>
                <a:spcPts val="0"/>
              </a:spcAft>
              <a:buClr>
                <a:schemeClr val="accent1"/>
              </a:buClr>
              <a:buSzPct val="80000"/>
              <a:buFont typeface="Wingdings 2"/>
              <a:buChar char=""/>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Times New Roman" pitchFamily="18" charset="0"/>
              </a:rPr>
              <a:t>2.	</a:t>
            </a: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En caso de que el extintor posea manguera asirla por la boquilla para evitar la salida incontrolada del agente extintor. En caso de que el extintor fuese de CO</a:t>
            </a:r>
            <a:r>
              <a:rPr kumimoji="0" lang="es-ES_tradnl" sz="2000" b="0" i="0" u="none" strike="noStrike" kern="1200" cap="none" spc="0" normalizeH="0" baseline="-25000" noProof="0" dirty="0" smtClean="0">
                <a:ln>
                  <a:noFill/>
                </a:ln>
                <a:solidFill>
                  <a:schemeClr val="tx1"/>
                </a:solidFill>
                <a:effectLst/>
                <a:uLnTx/>
                <a:uFillTx/>
                <a:latin typeface="Arial Unicode MS" pitchFamily="34" charset="-128"/>
                <a:ea typeface="+mn-ea"/>
                <a:cs typeface="+mn-cs"/>
              </a:rPr>
              <a:t>2</a:t>
            </a: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 llevar cuidado especial de asir la boquilla por la parte aislada destinada para ello y no dirigirla hacia las personas</a:t>
            </a:r>
            <a:r>
              <a:rPr kumimoji="0" lang="es-ES_tradnl"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s-ES_tradnl" sz="2000" b="1" i="0" u="none" strike="noStrike" kern="1200" cap="none" spc="0" normalizeH="0" baseline="0" noProof="0" dirty="0" smtClean="0">
              <a:ln>
                <a:noFill/>
              </a:ln>
              <a:solidFill>
                <a:srgbClr val="0000FF"/>
              </a:solidFill>
              <a:effectLst/>
              <a:uLnTx/>
              <a:uFillTx/>
              <a:latin typeface="+mn-lt"/>
              <a:ea typeface="+mn-ea"/>
              <a:cs typeface="+mn-cs"/>
            </a:endParaRPr>
          </a:p>
        </p:txBody>
      </p:sp>
      <p:graphicFrame>
        <p:nvGraphicFramePr>
          <p:cNvPr id="158722" name="Object 15"/>
          <p:cNvGraphicFramePr>
            <a:graphicFrameLocks noChangeAspect="1"/>
          </p:cNvGraphicFramePr>
          <p:nvPr/>
        </p:nvGraphicFramePr>
        <p:xfrm>
          <a:off x="6564348" y="2636912"/>
          <a:ext cx="2579652" cy="2519660"/>
        </p:xfrm>
        <a:graphic>
          <a:graphicData uri="http://schemas.openxmlformats.org/presentationml/2006/ole">
            <mc:AlternateContent xmlns:mc="http://schemas.openxmlformats.org/markup-compatibility/2006">
              <mc:Choice xmlns:v="urn:schemas-microsoft-com:vml" Requires="v">
                <p:oleObj spid="_x0000_s347183" name="Fotografía de Photo Editor" r:id="rId3" imgW="2629128" imgH="2567619" progId="">
                  <p:embed/>
                </p:oleObj>
              </mc:Choice>
              <mc:Fallback>
                <p:oleObj name="Fotografía de Photo Editor" r:id="rId3" imgW="2629128" imgH="2567619"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348" y="2636912"/>
                        <a:ext cx="2579652" cy="2519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a:spLocks noGrp="1" noRot="1" noChangeArrowheads="1"/>
          </p:cNvSpPr>
          <p:nvPr>
            <p:ph type="title"/>
          </p:nvPr>
        </p:nvSpPr>
        <p:spPr>
          <a:xfrm>
            <a:off x="1435608" y="274638"/>
            <a:ext cx="7498080" cy="1143000"/>
          </a:xfrm>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pic>
        <p:nvPicPr>
          <p:cNvPr id="5"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40963" name="Rectangle 3"/>
          <p:cNvSpPr>
            <a:spLocks noGrp="1" noRot="1" noChangeArrowheads="1"/>
          </p:cNvSpPr>
          <p:nvPr>
            <p:ph idx="1"/>
          </p:nvPr>
        </p:nvSpPr>
        <p:spPr>
          <a:xfrm>
            <a:off x="1043608" y="1916832"/>
            <a:ext cx="7772400" cy="2053208"/>
          </a:xfrm>
        </p:spPr>
        <p:txBody>
          <a:bodyPr/>
          <a:lstStyle/>
          <a:p>
            <a:pPr algn="just" eaLnBrk="1" hangingPunct="1">
              <a:spcBef>
                <a:spcPts val="500"/>
              </a:spcBef>
              <a:spcAft>
                <a:spcPts val="500"/>
              </a:spcAft>
              <a:defRPr/>
            </a:pPr>
            <a:r>
              <a:rPr lang="es-ES_tradnl" sz="2000" dirty="0" smtClean="0">
                <a:latin typeface="Arial Unicode MS" pitchFamily="34" charset="-128"/>
                <a:cs typeface="Times New Roman" pitchFamily="18" charset="0"/>
              </a:rPr>
              <a:t>3.	</a:t>
            </a:r>
            <a:r>
              <a:rPr lang="es-ES_tradnl" sz="2000" dirty="0" smtClean="0">
                <a:latin typeface="Arial Unicode MS" pitchFamily="34" charset="-128"/>
              </a:rPr>
              <a:t>Comprobar en caso de que exista válvula o disco de seguridad que están en posición sin peligro de proyección de fluido hacia el usuario.</a:t>
            </a:r>
          </a:p>
          <a:p>
            <a:pPr algn="just" eaLnBrk="1" hangingPunct="1">
              <a:defRPr/>
            </a:pPr>
            <a:r>
              <a:rPr lang="es-ES_tradnl" sz="2000" dirty="0" smtClean="0">
                <a:latin typeface="Arial Unicode MS" pitchFamily="34" charset="-128"/>
                <a:cs typeface="Times New Roman" pitchFamily="18" charset="0"/>
              </a:rPr>
              <a:t>4.	</a:t>
            </a:r>
            <a:r>
              <a:rPr lang="es-ES_tradnl" sz="2000" dirty="0" smtClean="0">
                <a:latin typeface="Arial Unicode MS" pitchFamily="34" charset="-128"/>
              </a:rPr>
              <a:t>Quitar el pasador de seguridad tirando de su anilla.</a:t>
            </a:r>
          </a:p>
          <a:p>
            <a:pPr eaLnBrk="1" hangingPunct="1">
              <a:defRPr/>
            </a:pPr>
            <a:endParaRPr lang="es-ES_tradnl" sz="2000" b="1" dirty="0" smtClean="0">
              <a:solidFill>
                <a:srgbClr val="0000FF"/>
              </a:solidFill>
              <a:latin typeface="Arial Unicode MS" pitchFamily="34" charset="-128"/>
            </a:endParaRPr>
          </a:p>
        </p:txBody>
      </p:sp>
      <p:graphicFrame>
        <p:nvGraphicFramePr>
          <p:cNvPr id="7170" name="Object 6"/>
          <p:cNvGraphicFramePr>
            <a:graphicFrameLocks noChangeAspect="1"/>
          </p:cNvGraphicFramePr>
          <p:nvPr/>
        </p:nvGraphicFramePr>
        <p:xfrm>
          <a:off x="1828800" y="4191000"/>
          <a:ext cx="1798638" cy="1757363"/>
        </p:xfrm>
        <a:graphic>
          <a:graphicData uri="http://schemas.openxmlformats.org/presentationml/2006/ole">
            <mc:AlternateContent xmlns:mc="http://schemas.openxmlformats.org/markup-compatibility/2006">
              <mc:Choice xmlns:v="urn:schemas-microsoft-com:vml" Requires="v">
                <p:oleObj spid="_x0000_s348252" name="Fotografía de Photo Editor" r:id="rId3" imgW="2629128" imgH="2567619" progId="">
                  <p:embed/>
                </p:oleObj>
              </mc:Choice>
              <mc:Fallback>
                <p:oleObj name="Fotografía de Photo Editor" r:id="rId3" imgW="2629128" imgH="2567619"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191000"/>
                        <a:ext cx="1798638" cy="175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7"/>
          <p:cNvGraphicFramePr>
            <a:graphicFrameLocks noChangeAspect="1"/>
          </p:cNvGraphicFramePr>
          <p:nvPr/>
        </p:nvGraphicFramePr>
        <p:xfrm>
          <a:off x="5181600" y="4191000"/>
          <a:ext cx="2103438" cy="1654175"/>
        </p:xfrm>
        <a:graphic>
          <a:graphicData uri="http://schemas.openxmlformats.org/presentationml/2006/ole">
            <mc:AlternateContent xmlns:mc="http://schemas.openxmlformats.org/markup-compatibility/2006">
              <mc:Choice xmlns:v="urn:schemas-microsoft-com:vml" Requires="v">
                <p:oleObj spid="_x0000_s348253" name="Fotografía de Photo Editor" r:id="rId5" imgW="2278577" imgH="1790476" progId="">
                  <p:embed/>
                </p:oleObj>
              </mc:Choice>
              <mc:Fallback>
                <p:oleObj name="Fotografía de Photo Editor" r:id="rId5" imgW="2278577" imgH="1790476"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191000"/>
                        <a:ext cx="2103438" cy="165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9" descr="Color"/>
          <p:cNvPicPr>
            <a:picLocks noChangeAspect="1" noChangeArrowheads="1"/>
          </p:cNvPicPr>
          <p:nvPr/>
        </p:nvPicPr>
        <p:blipFill>
          <a:blip r:embed="rId7"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41987" name="Rectangle 3"/>
          <p:cNvSpPr>
            <a:spLocks noGrp="1" noRot="1" noChangeArrowheads="1"/>
          </p:cNvSpPr>
          <p:nvPr>
            <p:ph idx="1"/>
          </p:nvPr>
        </p:nvSpPr>
        <p:spPr>
          <a:xfrm>
            <a:off x="1043608" y="2204864"/>
            <a:ext cx="7772400" cy="4114800"/>
          </a:xfrm>
        </p:spPr>
        <p:txBody>
          <a:bodyPr>
            <a:normAutofit/>
          </a:bodyPr>
          <a:lstStyle/>
          <a:p>
            <a:pPr algn="just" eaLnBrk="1" hangingPunct="1">
              <a:lnSpc>
                <a:spcPct val="90000"/>
              </a:lnSpc>
              <a:spcBef>
                <a:spcPts val="500"/>
              </a:spcBef>
              <a:spcAft>
                <a:spcPts val="500"/>
              </a:spcAft>
              <a:defRPr/>
            </a:pPr>
            <a:r>
              <a:rPr lang="es-ES_tradnl" sz="2000" dirty="0" smtClean="0">
                <a:latin typeface="Arial Unicode MS" pitchFamily="34" charset="-128"/>
                <a:cs typeface="Times New Roman" pitchFamily="18" charset="0"/>
              </a:rPr>
              <a:t>5</a:t>
            </a:r>
            <a:r>
              <a:rPr lang="es-ES_tradnl" dirty="0" smtClean="0">
                <a:latin typeface="Arial Unicode MS" pitchFamily="34" charset="-128"/>
                <a:cs typeface="Times New Roman" pitchFamily="18" charset="0"/>
              </a:rPr>
              <a:t>.	</a:t>
            </a:r>
            <a:r>
              <a:rPr lang="es-ES_tradnl" sz="2000" dirty="0" smtClean="0">
                <a:latin typeface="Arial Unicode MS" pitchFamily="34" charset="-128"/>
              </a:rPr>
              <a:t>Acercarse al fuego dejando como mínimo un metro de distancia hasta él. En caso de espacios abiertos acercarse en la dirección del viento.</a:t>
            </a:r>
          </a:p>
          <a:p>
            <a:pPr algn="just" eaLnBrk="1" hangingPunct="1">
              <a:lnSpc>
                <a:spcPct val="90000"/>
              </a:lnSpc>
              <a:spcBef>
                <a:spcPts val="500"/>
              </a:spcBef>
              <a:spcAft>
                <a:spcPts val="500"/>
              </a:spcAft>
              <a:defRPr/>
            </a:pPr>
            <a:r>
              <a:rPr lang="es-ES_tradnl" sz="2000" dirty="0" smtClean="0">
                <a:latin typeface="Arial Unicode MS" pitchFamily="34" charset="-128"/>
              </a:rPr>
              <a:t> </a:t>
            </a:r>
            <a:r>
              <a:rPr lang="es-ES_tradnl" sz="2000" dirty="0" smtClean="0">
                <a:latin typeface="Arial Unicode MS" pitchFamily="34" charset="-128"/>
                <a:cs typeface="Times New Roman" pitchFamily="18" charset="0"/>
              </a:rPr>
              <a:t>6	</a:t>
            </a:r>
            <a:r>
              <a:rPr lang="es-ES_tradnl" sz="2000" dirty="0" smtClean="0">
                <a:latin typeface="Arial Unicode MS" pitchFamily="34" charset="-128"/>
              </a:rPr>
              <a:t>Apretar la maneta y, en caso de que exista, apretar la palanca de accionamiento de la boquilla. Realizar una pequeña descarga de comprobación de salida del agente extintor.</a:t>
            </a:r>
          </a:p>
          <a:p>
            <a:pPr algn="just" eaLnBrk="1" hangingPunct="1">
              <a:lnSpc>
                <a:spcPct val="90000"/>
              </a:lnSpc>
              <a:defRPr/>
            </a:pPr>
            <a:r>
              <a:rPr lang="es-ES_tradnl" sz="2000" dirty="0" smtClean="0">
                <a:latin typeface="Arial Unicode MS" pitchFamily="34" charset="-128"/>
                <a:cs typeface="Times New Roman" pitchFamily="18" charset="0"/>
              </a:rPr>
              <a:t>7      </a:t>
            </a:r>
            <a:r>
              <a:rPr lang="es-ES_tradnl" sz="2000" dirty="0" smtClean="0">
                <a:latin typeface="Arial Unicode MS" pitchFamily="34" charset="-128"/>
              </a:rPr>
              <a:t>Dirigir el chorro a la base de las llamas.</a:t>
            </a:r>
          </a:p>
          <a:p>
            <a:pPr algn="just" eaLnBrk="1" hangingPunct="1">
              <a:lnSpc>
                <a:spcPct val="90000"/>
              </a:lnSpc>
              <a:defRPr/>
            </a:pPr>
            <a:r>
              <a:rPr lang="es-ES_tradnl" sz="2000" dirty="0" smtClean="0">
                <a:latin typeface="Arial Unicode MS" pitchFamily="34" charset="-128"/>
              </a:rPr>
              <a:t>8 	En el caso de incendios de líquidos proyectar superficialmente el agente extintor efectuando un barrido horizontal y evitando que la propia presión de impulsión pueda provocar el derrame incontrolado del producto en combustión. Avanzar gradualmente desde los extremos.</a:t>
            </a:r>
            <a:endParaRPr lang="es-ES_tradnl" dirty="0" smtClean="0">
              <a:latin typeface="Arial Unicode MS" pitchFamily="34" charset="-128"/>
            </a:endParaRPr>
          </a:p>
        </p:txBody>
      </p:sp>
      <p:graphicFrame>
        <p:nvGraphicFramePr>
          <p:cNvPr id="8194" name="Object 6"/>
          <p:cNvGraphicFramePr>
            <a:graphicFrameLocks noChangeAspect="1"/>
          </p:cNvGraphicFramePr>
          <p:nvPr/>
        </p:nvGraphicFramePr>
        <p:xfrm>
          <a:off x="6300192" y="476672"/>
          <a:ext cx="2652713" cy="1533525"/>
        </p:xfrm>
        <a:graphic>
          <a:graphicData uri="http://schemas.openxmlformats.org/presentationml/2006/ole">
            <mc:AlternateContent xmlns:mc="http://schemas.openxmlformats.org/markup-compatibility/2006">
              <mc:Choice xmlns:v="urn:schemas-microsoft-com:vml" Requires="v">
                <p:oleObj spid="_x0000_s349231" name="Fotografía de Photo Editor" r:id="rId3" imgW="3254022" imgH="1881905" progId="">
                  <p:embed/>
                </p:oleObj>
              </mc:Choice>
              <mc:Fallback>
                <p:oleObj name="Fotografía de Photo Editor" r:id="rId3" imgW="3254022" imgH="1881905"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76672"/>
                        <a:ext cx="2652713"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9" descr="Color"/>
          <p:cNvPicPr>
            <a:picLocks noChangeAspect="1" noChangeArrowheads="1"/>
          </p:cNvPicPr>
          <p:nvPr/>
        </p:nvPicPr>
        <p:blipFill>
          <a:blip r:embed="rId5"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blinds(horizontal)">
                                      <p:cBhvr>
                                        <p:cTn id="22"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normAutofit fontScale="90000"/>
          </a:bodyPr>
          <a:lstStyle/>
          <a:p>
            <a:pPr eaLnBrk="1" hangingPunct="1">
              <a:defRPr/>
            </a:pPr>
            <a:r>
              <a:rPr lang="es-ES_tradnl" sz="2000" dirty="0" smtClean="0"/>
              <a:t>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165891" name="Rectangle 3"/>
          <p:cNvSpPr>
            <a:spLocks noGrp="1" noRot="1" noChangeArrowheads="1"/>
          </p:cNvSpPr>
          <p:nvPr>
            <p:ph idx="1"/>
          </p:nvPr>
        </p:nvSpPr>
        <p:spPr>
          <a:xfrm>
            <a:off x="1042988" y="1412875"/>
            <a:ext cx="7772400" cy="4114800"/>
          </a:xfrm>
        </p:spPr>
        <p:txBody>
          <a:bodyPr/>
          <a:lstStyle/>
          <a:p>
            <a:pPr eaLnBrk="1" hangingPunct="1">
              <a:spcBef>
                <a:spcPts val="500"/>
              </a:spcBef>
              <a:spcAft>
                <a:spcPts val="500"/>
              </a:spcAft>
              <a:defRPr/>
            </a:pPr>
            <a:r>
              <a:rPr lang="es-ES_tradnl" smtClean="0"/>
              <a:t>Extintores:</a:t>
            </a:r>
          </a:p>
        </p:txBody>
      </p:sp>
      <p:graphicFrame>
        <p:nvGraphicFramePr>
          <p:cNvPr id="165947" name="Group 59"/>
          <p:cNvGraphicFramePr>
            <a:graphicFrameLocks noGrp="1"/>
          </p:cNvGraphicFramePr>
          <p:nvPr/>
        </p:nvGraphicFramePr>
        <p:xfrm>
          <a:off x="3886274" y="1124744"/>
          <a:ext cx="5257726" cy="5518229"/>
        </p:xfrm>
        <a:graphic>
          <a:graphicData uri="http://schemas.openxmlformats.org/drawingml/2006/table">
            <a:tbl>
              <a:tblPr/>
              <a:tblGrid>
                <a:gridCol w="2004984"/>
                <a:gridCol w="3252742"/>
              </a:tblGrid>
              <a:tr h="400222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2596"/>
                        </a:solidFill>
                        <a:effectLst/>
                        <a:latin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596"/>
                          </a:solidFill>
                          <a:effectLst/>
                          <a:latin typeface="Times New Roman" pitchFamily="18" charset="0"/>
                        </a:rPr>
                        <a:t>1. </a:t>
                      </a:r>
                      <a:r>
                        <a:rPr kumimoji="0" lang="es-ES_tradnl" sz="1400" b="1" i="0" u="none" strike="noStrike" cap="none" normalizeH="0" baseline="0" dirty="0" smtClean="0">
                          <a:ln>
                            <a:noFill/>
                          </a:ln>
                          <a:solidFill>
                            <a:srgbClr val="002596"/>
                          </a:solidFill>
                          <a:effectLst/>
                          <a:latin typeface="Times New Roman" pitchFamily="18" charset="0"/>
                        </a:rPr>
                        <a:t>Cuerpo o cilindro</a:t>
                      </a:r>
                      <a:br>
                        <a:rPr kumimoji="0" lang="es-ES_tradnl" sz="1400" b="1" i="0" u="none" strike="noStrike" cap="none" normalizeH="0" baseline="0" dirty="0" smtClean="0">
                          <a:ln>
                            <a:noFill/>
                          </a:ln>
                          <a:solidFill>
                            <a:srgbClr val="002596"/>
                          </a:solidFill>
                          <a:effectLst/>
                          <a:latin typeface="Times New Roman" pitchFamily="18" charset="0"/>
                        </a:rPr>
                      </a:br>
                      <a:r>
                        <a:rPr kumimoji="0" lang="es-ES_tradnl" sz="1400" b="1" i="0" u="none" strike="noStrike" cap="none" normalizeH="0" baseline="0" dirty="0" smtClean="0">
                          <a:ln>
                            <a:noFill/>
                          </a:ln>
                          <a:solidFill>
                            <a:srgbClr val="002596"/>
                          </a:solidFill>
                          <a:effectLst/>
                          <a:latin typeface="Times New Roman" pitchFamily="18" charset="0"/>
                        </a:rPr>
                        <a:t>2. Manómetro</a:t>
                      </a:r>
                      <a:br>
                        <a:rPr kumimoji="0" lang="es-ES_tradnl" sz="1400" b="1" i="0" u="none" strike="noStrike" cap="none" normalizeH="0" baseline="0" dirty="0" smtClean="0">
                          <a:ln>
                            <a:noFill/>
                          </a:ln>
                          <a:solidFill>
                            <a:srgbClr val="002596"/>
                          </a:solidFill>
                          <a:effectLst/>
                          <a:latin typeface="Times New Roman" pitchFamily="18" charset="0"/>
                        </a:rPr>
                      </a:br>
                      <a:r>
                        <a:rPr kumimoji="0" lang="es-ES_tradnl" sz="1400" b="1" i="0" u="none" strike="noStrike" cap="none" normalizeH="0" baseline="0" dirty="0" smtClean="0">
                          <a:ln>
                            <a:noFill/>
                          </a:ln>
                          <a:solidFill>
                            <a:srgbClr val="002596"/>
                          </a:solidFill>
                          <a:effectLst/>
                          <a:latin typeface="Times New Roman" pitchFamily="18" charset="0"/>
                        </a:rPr>
                        <a:t>3. Palanca</a:t>
                      </a:r>
                      <a:br>
                        <a:rPr kumimoji="0" lang="es-ES_tradnl" sz="1400" b="1" i="0" u="none" strike="noStrike" cap="none" normalizeH="0" baseline="0" dirty="0" smtClean="0">
                          <a:ln>
                            <a:noFill/>
                          </a:ln>
                          <a:solidFill>
                            <a:srgbClr val="002596"/>
                          </a:solidFill>
                          <a:effectLst/>
                          <a:latin typeface="Times New Roman" pitchFamily="18" charset="0"/>
                        </a:rPr>
                      </a:br>
                      <a:r>
                        <a:rPr kumimoji="0" lang="es-ES_tradnl" sz="1400" b="1" i="0" u="none" strike="noStrike" cap="none" normalizeH="0" baseline="0" dirty="0" smtClean="0">
                          <a:ln>
                            <a:noFill/>
                          </a:ln>
                          <a:solidFill>
                            <a:srgbClr val="002596"/>
                          </a:solidFill>
                          <a:effectLst/>
                          <a:latin typeface="Times New Roman" pitchFamily="18" charset="0"/>
                        </a:rPr>
                        <a:t>4. Maneta o asa fija</a:t>
                      </a:r>
                      <a:br>
                        <a:rPr kumimoji="0" lang="es-ES_tradnl" sz="1400" b="1" i="0" u="none" strike="noStrike" cap="none" normalizeH="0" baseline="0" dirty="0" smtClean="0">
                          <a:ln>
                            <a:noFill/>
                          </a:ln>
                          <a:solidFill>
                            <a:srgbClr val="002596"/>
                          </a:solidFill>
                          <a:effectLst/>
                          <a:latin typeface="Times New Roman" pitchFamily="18" charset="0"/>
                        </a:rPr>
                      </a:br>
                      <a:r>
                        <a:rPr kumimoji="0" lang="es-ES_tradnl" sz="1400" b="1" i="0" u="none" strike="noStrike" cap="none" normalizeH="0" baseline="0" dirty="0" smtClean="0">
                          <a:ln>
                            <a:noFill/>
                          </a:ln>
                          <a:solidFill>
                            <a:srgbClr val="002596"/>
                          </a:solidFill>
                          <a:effectLst/>
                          <a:latin typeface="Times New Roman" pitchFamily="18" charset="0"/>
                        </a:rPr>
                        <a:t>5. Precinto</a:t>
                      </a:r>
                      <a:br>
                        <a:rPr kumimoji="0" lang="es-ES_tradnl" sz="1400" b="1" i="0" u="none" strike="noStrike" cap="none" normalizeH="0" baseline="0" dirty="0" smtClean="0">
                          <a:ln>
                            <a:noFill/>
                          </a:ln>
                          <a:solidFill>
                            <a:srgbClr val="002596"/>
                          </a:solidFill>
                          <a:effectLst/>
                          <a:latin typeface="Times New Roman" pitchFamily="18" charset="0"/>
                        </a:rPr>
                      </a:br>
                      <a:r>
                        <a:rPr kumimoji="0" lang="es-ES_tradnl" sz="1400" b="1" i="0" u="none" strike="noStrike" cap="none" normalizeH="0" baseline="0" dirty="0" smtClean="0">
                          <a:ln>
                            <a:noFill/>
                          </a:ln>
                          <a:solidFill>
                            <a:srgbClr val="002596"/>
                          </a:solidFill>
                          <a:effectLst/>
                          <a:latin typeface="Times New Roman" pitchFamily="18" charset="0"/>
                        </a:rPr>
                        <a:t>6. Pasador</a:t>
                      </a:r>
                      <a:br>
                        <a:rPr kumimoji="0" lang="es-ES_tradnl" sz="1400" b="1" i="0" u="none" strike="noStrike" cap="none" normalizeH="0" baseline="0" dirty="0" smtClean="0">
                          <a:ln>
                            <a:noFill/>
                          </a:ln>
                          <a:solidFill>
                            <a:srgbClr val="002596"/>
                          </a:solidFill>
                          <a:effectLst/>
                          <a:latin typeface="Times New Roman" pitchFamily="18" charset="0"/>
                        </a:rPr>
                      </a:br>
                      <a:r>
                        <a:rPr kumimoji="0" lang="es-ES_tradnl" sz="1400" b="1" i="0" u="none" strike="noStrike" cap="none" normalizeH="0" baseline="0" dirty="0" smtClean="0">
                          <a:ln>
                            <a:noFill/>
                          </a:ln>
                          <a:solidFill>
                            <a:srgbClr val="002596"/>
                          </a:solidFill>
                          <a:effectLst/>
                          <a:latin typeface="Times New Roman" pitchFamily="18" charset="0"/>
                        </a:rPr>
                        <a:t>7. Manga y boquilla</a:t>
                      </a:r>
                      <a:br>
                        <a:rPr kumimoji="0" lang="es-ES_tradnl" sz="1400" b="1" i="0" u="none" strike="noStrike" cap="none" normalizeH="0" baseline="0" dirty="0" smtClean="0">
                          <a:ln>
                            <a:noFill/>
                          </a:ln>
                          <a:solidFill>
                            <a:srgbClr val="002596"/>
                          </a:solidFill>
                          <a:effectLst/>
                          <a:latin typeface="Times New Roman" pitchFamily="18" charset="0"/>
                        </a:rPr>
                      </a:br>
                      <a:r>
                        <a:rPr kumimoji="0" lang="es-ES_tradnl" sz="1400" b="1" i="0" u="none" strike="noStrike" cap="none" normalizeH="0" baseline="0" dirty="0" smtClean="0">
                          <a:ln>
                            <a:noFill/>
                          </a:ln>
                          <a:solidFill>
                            <a:srgbClr val="002596"/>
                          </a:solidFill>
                          <a:effectLst/>
                          <a:latin typeface="Times New Roman" pitchFamily="18" charset="0"/>
                        </a:rPr>
                        <a:t>8. Tipo extintor</a:t>
                      </a:r>
                      <a:br>
                        <a:rPr kumimoji="0" lang="es-ES_tradnl" sz="1400" b="1" i="0" u="none" strike="noStrike" cap="none" normalizeH="0" baseline="0" dirty="0" smtClean="0">
                          <a:ln>
                            <a:noFill/>
                          </a:ln>
                          <a:solidFill>
                            <a:srgbClr val="002596"/>
                          </a:solidFill>
                          <a:effectLst/>
                          <a:latin typeface="Times New Roman" pitchFamily="18" charset="0"/>
                        </a:rPr>
                      </a:br>
                      <a:r>
                        <a:rPr kumimoji="0" lang="es-ES_tradnl" sz="1400" b="1" i="0" u="none" strike="noStrike" cap="none" normalizeH="0" baseline="0" dirty="0" smtClean="0">
                          <a:ln>
                            <a:noFill/>
                          </a:ln>
                          <a:solidFill>
                            <a:srgbClr val="002596"/>
                          </a:solidFill>
                          <a:effectLst/>
                          <a:latin typeface="Times New Roman" pitchFamily="18" charset="0"/>
                        </a:rPr>
                        <a:t>9. Certificado de revisión</a:t>
                      </a:r>
                      <a:endParaRPr kumimoji="0" lang="es-ES_tradnl" sz="1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0" fontAlgn="t" latinLnBrk="0" hangingPunct="0">
                        <a:lnSpc>
                          <a:spcPct val="100000"/>
                        </a:lnSpc>
                        <a:spcBef>
                          <a:spcPct val="0"/>
                        </a:spcBef>
                        <a:spcAft>
                          <a:spcPct val="0"/>
                        </a:spcAft>
                        <a:buClrTx/>
                        <a:buSzTx/>
                        <a:buFontTx/>
                        <a:buChar char="-"/>
                        <a:tabLst/>
                      </a:pPr>
                      <a:r>
                        <a:rPr kumimoji="0" lang="es-ES_tradnl" sz="2400" b="0" i="0" u="none" strike="noStrike" cap="none" normalizeH="0" baseline="0" dirty="0" smtClean="0">
                          <a:ln>
                            <a:noFill/>
                          </a:ln>
                          <a:solidFill>
                            <a:schemeClr val="tx1"/>
                          </a:solidFill>
                          <a:effectLst/>
                          <a:latin typeface="Times New Roman" pitchFamily="18" charset="0"/>
                        </a:rPr>
                        <a:t>Si en un extintor aparece ABC, es un extintor polivalente para sólidos líquidos y gases.</a:t>
                      </a:r>
                    </a:p>
                    <a:p>
                      <a:pPr marL="0" marR="0" lvl="0" indent="0" algn="just" defTabSz="914400" rtl="0" eaLnBrk="0" fontAlgn="t"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p>
                    <a:p>
                      <a:pPr marL="0" marR="0" lvl="0" indent="0" algn="just" defTabSz="914400" rtl="0" eaLnBrk="0" fontAlgn="t"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s-ES_tradnl" sz="2400" b="0" i="0" u="none" strike="noStrike" cap="none" normalizeH="0" baseline="0" dirty="0" smtClean="0">
                          <a:ln>
                            <a:noFill/>
                          </a:ln>
                          <a:solidFill>
                            <a:schemeClr val="tx1"/>
                          </a:solidFill>
                          <a:effectLst/>
                          <a:latin typeface="Times New Roman" pitchFamily="18" charset="0"/>
                        </a:rPr>
                        <a:t>En la propia etiqueta, el Extintor recoge el máximo voltaje en que puede ser utilizado (fuegos eléctricos).</a:t>
                      </a:r>
                      <a:r>
                        <a:rPr kumimoji="0" lang="en-US" sz="2400" b="0" i="0" u="none" strike="noStrike" cap="none" normalizeH="0" baseline="0" dirty="0" smtClean="0">
                          <a:ln>
                            <a:noFill/>
                          </a:ln>
                          <a:solidFill>
                            <a:schemeClr val="tx1"/>
                          </a:solidFill>
                          <a:effectLst/>
                          <a:latin typeface="Times New Roman" pitchFamily="18" charset="0"/>
                        </a:rPr>
                        <a:t>                       </a:t>
                      </a:r>
                    </a:p>
                  </a:txBody>
                  <a:tcPr anchor="ctr" horzOverflow="overflow">
                    <a:lnL>
                      <a:noFill/>
                    </a:lnL>
                    <a:lnR cap="flat">
                      <a:noFill/>
                    </a:lnR>
                    <a:lnT cap="flat">
                      <a:noFill/>
                    </a:lnT>
                    <a:lnB cap="flat">
                      <a:noFill/>
                    </a:lnB>
                    <a:lnTlToBr>
                      <a:noFill/>
                    </a:lnTlToBr>
                    <a:lnBlToTr>
                      <a:noFill/>
                    </a:lnBlToTr>
                    <a:noFill/>
                  </a:tcPr>
                </a:tc>
              </a:tr>
              <a:tr h="1037669">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4521" name="Rectangle 19"/>
          <p:cNvSpPr>
            <a:spLocks noChangeArrowheads="1"/>
          </p:cNvSpPr>
          <p:nvPr/>
        </p:nvSpPr>
        <p:spPr bwMode="auto">
          <a:xfrm>
            <a:off x="971600" y="5445224"/>
            <a:ext cx="4016375" cy="517525"/>
          </a:xfrm>
          <a:prstGeom prst="rect">
            <a:avLst/>
          </a:prstGeom>
          <a:noFill/>
          <a:ln w="9525">
            <a:noFill/>
            <a:miter lim="800000"/>
            <a:headEnd/>
            <a:tailEnd/>
          </a:ln>
        </p:spPr>
        <p:txBody>
          <a:bodyPr anchor="ctr">
            <a:spAutoFit/>
          </a:bodyPr>
          <a:lstStyle/>
          <a:p>
            <a:pPr eaLnBrk="0" hangingPunct="0"/>
            <a:r>
              <a:rPr lang="es-ES_tradnl" sz="1400" b="1" dirty="0">
                <a:solidFill>
                  <a:srgbClr val="002596"/>
                </a:solidFill>
                <a:latin typeface="Arial Black" pitchFamily="34" charset="0"/>
              </a:rPr>
              <a:t>Partes principales de un Extintor Portátil con Presión Almacenada</a:t>
            </a:r>
            <a:endParaRPr lang="es-ES_tradnl" sz="1400" dirty="0">
              <a:latin typeface="Arial Black" pitchFamily="34" charset="0"/>
            </a:endParaRPr>
          </a:p>
        </p:txBody>
      </p:sp>
      <p:pic>
        <p:nvPicPr>
          <p:cNvPr id="64522" name="Picture 8" descr="Partes de un extintor"/>
          <p:cNvPicPr>
            <a:picLocks noChangeAspect="1" noChangeArrowheads="1"/>
          </p:cNvPicPr>
          <p:nvPr/>
        </p:nvPicPr>
        <p:blipFill>
          <a:blip r:embed="rId2" cstate="print"/>
          <a:srcRect/>
          <a:stretch>
            <a:fillRect/>
          </a:stretch>
        </p:blipFill>
        <p:spPr bwMode="auto">
          <a:xfrm>
            <a:off x="1331913" y="2565400"/>
            <a:ext cx="2133600" cy="2647950"/>
          </a:xfrm>
          <a:prstGeom prst="rect">
            <a:avLst/>
          </a:prstGeom>
          <a:noFill/>
          <a:ln w="9525">
            <a:noFill/>
            <a:miter lim="800000"/>
            <a:headEnd/>
            <a:tailEnd/>
          </a:ln>
        </p:spPr>
      </p:pic>
      <p:pic>
        <p:nvPicPr>
          <p:cNvPr id="7"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normAutofit fontScale="90000"/>
          </a:bodyPr>
          <a:lstStyle/>
          <a:p>
            <a:pPr eaLnBrk="1" hangingPunct="1">
              <a:defRPr/>
            </a:pPr>
            <a:r>
              <a:rPr lang="es-ES_tradnl" sz="2000" dirty="0" smtClean="0"/>
              <a:t>Modulo 2 Riesgos generales y su prevención.</a:t>
            </a:r>
            <a:br>
              <a:rPr lang="es-ES_tradnl" sz="2000" dirty="0" smtClean="0"/>
            </a:br>
            <a:r>
              <a:rPr lang="es-ES_tradnl" sz="2000" dirty="0" smtClean="0"/>
              <a:t>Riesgos </a:t>
            </a:r>
            <a:r>
              <a:rPr lang="es-ES_tradnl" sz="2000" dirty="0" smtClean="0"/>
              <a:t>asociados </a:t>
            </a:r>
            <a:r>
              <a:rPr lang="es-ES_tradnl" sz="2000" dirty="0" smtClean="0"/>
              <a:t>a las condiciones de seguridad.</a:t>
            </a:r>
            <a:br>
              <a:rPr lang="es-ES_tradnl" sz="2000" dirty="0" smtClean="0"/>
            </a:br>
            <a:r>
              <a:rPr lang="es-ES_tradnl" sz="2000" dirty="0" smtClean="0"/>
              <a:t>LOS INCENDIOS</a:t>
            </a:r>
            <a:br>
              <a:rPr lang="es-ES_tradnl" sz="2000" dirty="0" smtClean="0"/>
            </a:br>
            <a:endParaRPr lang="es-ES_tradnl" sz="2000" dirty="0" smtClean="0"/>
          </a:p>
        </p:txBody>
      </p:sp>
      <p:sp>
        <p:nvSpPr>
          <p:cNvPr id="45059" name="Rectangle 3"/>
          <p:cNvSpPr>
            <a:spLocks noGrp="1" noRot="1" noChangeArrowheads="1"/>
          </p:cNvSpPr>
          <p:nvPr>
            <p:ph idx="1"/>
          </p:nvPr>
        </p:nvSpPr>
        <p:spPr>
          <a:xfrm>
            <a:off x="914400" y="1676400"/>
            <a:ext cx="7772400" cy="4114800"/>
          </a:xfrm>
        </p:spPr>
        <p:txBody>
          <a:bodyPr/>
          <a:lstStyle/>
          <a:p>
            <a:pPr algn="just" eaLnBrk="1" hangingPunct="1">
              <a:defRPr/>
            </a:pPr>
            <a:r>
              <a:rPr lang="es-ES_tradnl" dirty="0" smtClean="0"/>
              <a:t>RECUERDE:</a:t>
            </a:r>
          </a:p>
          <a:p>
            <a:pPr algn="just" eaLnBrk="1" hangingPunct="1">
              <a:defRPr/>
            </a:pPr>
            <a:endParaRPr lang="es-ES_tradnl" dirty="0" smtClean="0"/>
          </a:p>
          <a:p>
            <a:pPr lvl="2" algn="just" eaLnBrk="1" hangingPunct="1">
              <a:defRPr/>
            </a:pPr>
            <a:r>
              <a:rPr lang="es-ES_tradnl" dirty="0" smtClean="0"/>
              <a:t>No debe arriesgarse innecesariamente.</a:t>
            </a:r>
          </a:p>
          <a:p>
            <a:pPr lvl="2" algn="just" eaLnBrk="1" hangingPunct="1">
              <a:defRPr/>
            </a:pPr>
            <a:r>
              <a:rPr lang="es-ES_tradnl" dirty="0" smtClean="0"/>
              <a:t>Si no se apaga el fuego salga del lugar del incendio y siga las normas de evacuación hasta un lugar seguro.</a:t>
            </a:r>
          </a:p>
          <a:p>
            <a:pPr algn="just" eaLnBrk="1" hangingPunct="1">
              <a:defRPr/>
            </a:pPr>
            <a:endParaRPr lang="es-ES_tradnl" dirty="0" smtClean="0"/>
          </a:p>
          <a:p>
            <a:pPr eaLnBrk="1" hangingPunct="1">
              <a:spcBef>
                <a:spcPts val="500"/>
              </a:spcBef>
              <a:spcAft>
                <a:spcPts val="500"/>
              </a:spcAft>
              <a:defRPr/>
            </a:pPr>
            <a:endParaRPr lang="es-ES_tradnl" sz="1800" dirty="0" smtClean="0"/>
          </a:p>
        </p:txBody>
      </p:sp>
      <p:pic>
        <p:nvPicPr>
          <p:cNvPr id="45062" name="Picture 6" descr="Image3"/>
          <p:cNvPicPr>
            <a:picLocks noChangeAspect="1" noChangeArrowheads="1"/>
          </p:cNvPicPr>
          <p:nvPr/>
        </p:nvPicPr>
        <p:blipFill>
          <a:blip r:embed="rId2" cstate="print"/>
          <a:srcRect/>
          <a:stretch>
            <a:fillRect/>
          </a:stretch>
        </p:blipFill>
        <p:spPr bwMode="auto">
          <a:xfrm>
            <a:off x="3733800" y="4343400"/>
            <a:ext cx="2057400" cy="2514600"/>
          </a:xfrm>
          <a:prstGeom prst="rect">
            <a:avLst/>
          </a:prstGeom>
          <a:noFill/>
          <a:ln w="9525">
            <a:noFill/>
            <a:miter lim="800000"/>
            <a:headEnd/>
            <a:tailEnd/>
          </a:ln>
        </p:spPr>
      </p:pic>
      <p:pic>
        <p:nvPicPr>
          <p:cNvPr id="5" name="Picture 9" descr="Color"/>
          <p:cNvPicPr>
            <a:picLocks noChangeAspect="1" noChangeArrowheads="1"/>
          </p:cNvPicPr>
          <p:nvPr/>
        </p:nvPicPr>
        <p:blipFill>
          <a:blip r:embed="rId3"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anim calcmode="lin" valueType="num">
                                      <p:cBhvr additive="base">
                                        <p:cTn id="11"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anim calcmode="lin" valueType="num">
                                      <p:cBhvr additive="base">
                                        <p:cTn id="1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45062"/>
                                        </p:tgtEl>
                                        <p:attrNameLst>
                                          <p:attrName>style.visibility</p:attrName>
                                        </p:attrNameLst>
                                      </p:cBhvr>
                                      <p:to>
                                        <p:strVal val="visible"/>
                                      </p:to>
                                    </p:set>
                                    <p:anim calcmode="lin" valueType="num">
                                      <p:cBhvr additive="base">
                                        <p:cTn id="21" dur="500" fill="hold"/>
                                        <p:tgtEl>
                                          <p:spTgt spid="45062"/>
                                        </p:tgtEl>
                                        <p:attrNameLst>
                                          <p:attrName>ppt_x</p:attrName>
                                        </p:attrNameLst>
                                      </p:cBhvr>
                                      <p:tavLst>
                                        <p:tav tm="0">
                                          <p:val>
                                            <p:strVal val="#ppt_x"/>
                                          </p:val>
                                        </p:tav>
                                        <p:tav tm="100000">
                                          <p:val>
                                            <p:strVal val="#ppt_x"/>
                                          </p:val>
                                        </p:tav>
                                      </p:tavLst>
                                    </p:anim>
                                    <p:anim calcmode="lin" valueType="num">
                                      <p:cBhvr additive="base">
                                        <p:cTn id="22" dur="500" fill="hold"/>
                                        <p:tgtEl>
                                          <p:spTgt spid="450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Recuerda:</a:t>
            </a:r>
            <a:endParaRPr lang="es-ES" dirty="0"/>
          </a:p>
        </p:txBody>
      </p:sp>
      <p:sp>
        <p:nvSpPr>
          <p:cNvPr id="3" name="2 Marcador de contenido"/>
          <p:cNvSpPr>
            <a:spLocks noGrp="1"/>
          </p:cNvSpPr>
          <p:nvPr>
            <p:ph idx="1"/>
          </p:nvPr>
        </p:nvSpPr>
        <p:spPr>
          <a:xfrm>
            <a:off x="1435608" y="1447800"/>
            <a:ext cx="7498080" cy="4213448"/>
          </a:xfrm>
        </p:spPr>
        <p:txBody>
          <a:bodyPr>
            <a:normAutofit fontScale="85000" lnSpcReduction="20000"/>
          </a:bodyPr>
          <a:lstStyle/>
          <a:p>
            <a:pPr>
              <a:buNone/>
            </a:pPr>
            <a:endParaRPr lang="es-ES" dirty="0" smtClean="0"/>
          </a:p>
          <a:p>
            <a:endParaRPr lang="es-ES" dirty="0" smtClean="0"/>
          </a:p>
          <a:p>
            <a:endParaRPr lang="es-ES" dirty="0" smtClean="0"/>
          </a:p>
          <a:p>
            <a:pPr algn="just"/>
            <a:r>
              <a:rPr lang="es-ES" dirty="0" smtClean="0"/>
              <a:t>Ante</a:t>
            </a:r>
            <a:r>
              <a:rPr lang="es-ES" dirty="0" smtClean="0"/>
              <a:t> </a:t>
            </a:r>
            <a:r>
              <a:rPr lang="es-ES" dirty="0" smtClean="0"/>
              <a:t>cualquier duda referente a tu </a:t>
            </a:r>
            <a:r>
              <a:rPr lang="es-ES" dirty="0" smtClean="0"/>
              <a:t>seguridad y salud </a:t>
            </a:r>
            <a:r>
              <a:rPr lang="es-ES" dirty="0" smtClean="0"/>
              <a:t>en el trabajo, siempre podrás dirigirte al Servicio de Prevención de Riesgos Laborales de la Universidad:</a:t>
            </a:r>
          </a:p>
          <a:p>
            <a:pPr>
              <a:buNone/>
            </a:pPr>
            <a:endParaRPr lang="es-ES" dirty="0" smtClean="0"/>
          </a:p>
          <a:p>
            <a:pPr lvl="1"/>
            <a:r>
              <a:rPr lang="es-ES" dirty="0" smtClean="0"/>
              <a:t>96 665 86 25</a:t>
            </a:r>
          </a:p>
          <a:p>
            <a:pPr lvl="1"/>
            <a:r>
              <a:rPr lang="es-ES" dirty="0" smtClean="0">
                <a:solidFill>
                  <a:srgbClr val="0070C0"/>
                </a:solidFill>
                <a:hlinkClick r:id="rId2"/>
              </a:rPr>
              <a:t>Servicio_prevencion@umh.es</a:t>
            </a:r>
            <a:endParaRPr lang="es-ES" dirty="0" smtClean="0">
              <a:solidFill>
                <a:srgbClr val="0070C0"/>
              </a:solidFill>
            </a:endParaRPr>
          </a:p>
          <a:p>
            <a:pPr lvl="1"/>
            <a:r>
              <a:rPr lang="es-ES" dirty="0" smtClean="0"/>
              <a:t>http://prevencion.umh.es/</a:t>
            </a:r>
          </a:p>
          <a:p>
            <a:pPr>
              <a:buNone/>
            </a:pPr>
            <a:endParaRPr lang="es-ES" dirty="0" smtClean="0"/>
          </a:p>
        </p:txBody>
      </p:sp>
      <p:pic>
        <p:nvPicPr>
          <p:cNvPr id="4" name="Picture 7" descr="C:\Users\fhr\Pictures\SPRL.jpg"/>
          <p:cNvPicPr>
            <a:picLocks noChangeAspect="1" noChangeArrowheads="1"/>
          </p:cNvPicPr>
          <p:nvPr/>
        </p:nvPicPr>
        <p:blipFill>
          <a:blip r:embed="rId3" cstate="print"/>
          <a:srcRect/>
          <a:stretch>
            <a:fillRect/>
          </a:stretch>
        </p:blipFill>
        <p:spPr bwMode="auto">
          <a:xfrm>
            <a:off x="5292080" y="332830"/>
            <a:ext cx="3533775" cy="1223962"/>
          </a:xfrm>
          <a:prstGeom prst="rect">
            <a:avLst/>
          </a:prstGeom>
          <a:noFill/>
          <a:ln w="9525">
            <a:noFill/>
            <a:miter lim="800000"/>
            <a:headEnd/>
            <a:tailEnd/>
          </a:ln>
        </p:spPr>
      </p:pic>
      <p:pic>
        <p:nvPicPr>
          <p:cNvPr id="5" name="Picture 9" descr="Color"/>
          <p:cNvPicPr>
            <a:picLocks noChangeAspect="1" noChangeArrowheads="1"/>
          </p:cNvPicPr>
          <p:nvPr/>
        </p:nvPicPr>
        <p:blipFill>
          <a:blip r:embed="rId4" cstate="print"/>
          <a:srcRect/>
          <a:stretch>
            <a:fillRect/>
          </a:stretch>
        </p:blipFill>
        <p:spPr bwMode="auto">
          <a:xfrm>
            <a:off x="179388" y="115888"/>
            <a:ext cx="920750" cy="90011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911</TotalTime>
  <Words>7992</Words>
  <Application>Microsoft Office PowerPoint</Application>
  <PresentationFormat>Presentación en pantalla (4:3)</PresentationFormat>
  <Paragraphs>718</Paragraphs>
  <Slides>99</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99</vt:i4>
      </vt:variant>
    </vt:vector>
  </HeadingPairs>
  <TitlesOfParts>
    <vt:vector size="103" baseType="lpstr">
      <vt:lpstr>Solsticio</vt:lpstr>
      <vt:lpstr>Clip</vt:lpstr>
      <vt:lpstr>Fotografía de Photo Editor</vt:lpstr>
      <vt:lpstr>Documento</vt:lpstr>
      <vt:lpstr>Presentación de PowerPoint</vt:lpstr>
      <vt:lpstr>Índice</vt:lpstr>
      <vt:lpstr>Definiciones</vt:lpstr>
      <vt:lpstr>Definiciones</vt:lpstr>
      <vt:lpstr>Definiciones</vt:lpstr>
      <vt:lpstr>Definiciones</vt:lpstr>
      <vt:lpstr>Definiciones</vt:lpstr>
      <vt:lpstr>Presentación de PowerPoint</vt:lpstr>
      <vt:lpstr>Riesgos asociados a las condiciones de seguridad. </vt:lpstr>
      <vt:lpstr>Riesgos asociados a las condiciones de seguridad. </vt:lpstr>
      <vt:lpstr>Riesgos asociados a las condiciones de seguridad. Equipos de trabajo</vt:lpstr>
      <vt:lpstr>Riesgos asociados a las condiciones de seguridad. Equipos de trabajo.</vt:lpstr>
      <vt:lpstr>Riesgos asociados a las condiciones de seguridad. La electricidad. </vt:lpstr>
      <vt:lpstr>Riesgos asociados a las condiciones de seguridad. La electricidad </vt:lpstr>
      <vt:lpstr>Riesgos asociados a las condiciones de seguridad. La electricidad </vt:lpstr>
      <vt:lpstr>Riesgos generales y su prevención. Riesgos asociados a las condiciones de seguridad. La electricidad </vt:lpstr>
      <vt:lpstr>Riesgos generales y su prevención. Riesgos asociados a las condiciones de seguridad. La electricidad </vt:lpstr>
      <vt:lpstr>Riesgos asociados a las condiciones de seguridad. La electricidad </vt:lpstr>
      <vt:lpstr>Riesgos asociados a las condiciones de seguridad. La electricidad </vt:lpstr>
      <vt:lpstr>Riesgos generales y su prevención. Riesgos asociados a las condiciones de seguridad. La electricidad  </vt:lpstr>
      <vt:lpstr>Riesgos asociados a las condiciones de seguridad. La electricidad  </vt:lpstr>
      <vt:lpstr>Riesgos asociados a las condiciones de seguridad. La electricidad </vt:lpstr>
      <vt:lpstr>Riesgos asociados a las condiciones de seguridad. La electricidad </vt:lpstr>
      <vt:lpstr>Presentación de PowerPoint</vt:lpstr>
      <vt:lpstr>Riesgos asociados al medio ambiente de trabajo Exposición laboral a Agentes Físicos</vt:lpstr>
      <vt:lpstr>Riesgos asociados al medio ambiente de trabajo Exposición laboral a Agentes Físicos</vt:lpstr>
      <vt:lpstr>Riesgos asociados al medio ambiente de trabajo Exposición laboral a Agentes Físicos</vt:lpstr>
      <vt:lpstr>Riesgos asociados al medio ambiente de trabajo Exposición laboral a Agentes Físicos</vt:lpstr>
      <vt:lpstr>Riesgos asociados al medio ambiente de trabajo Exposición laboral a Agentes Físicos</vt:lpstr>
      <vt:lpstr>Riesgos asociados al medio ambiente de trabajo Exposición laboral a Agentes Físicos</vt:lpstr>
      <vt:lpstr>¡Importante!</vt:lpstr>
      <vt:lpstr>¡Importante!</vt:lpstr>
      <vt:lpstr>¡Importante!</vt:lpstr>
      <vt:lpstr>¡Importante!</vt:lpstr>
      <vt:lpstr>Carga de trabajo, fatiga e insatisfacción laboral</vt:lpstr>
      <vt:lpstr>Carga de trabajo, fatiga e insatisfacción laboral</vt:lpstr>
      <vt:lpstr>Carga de trabajo, fatiga e insatisfacción laboral</vt:lpstr>
      <vt:lpstr>Carga de trabajo, fatiga e insatisfacción laboral</vt:lpstr>
      <vt:lpstr>Riesgos Generales y su Prevención. Carga de trabajo, fatiga e insatisfacción laboral</vt:lpstr>
      <vt:lpstr>Carga de trabajo, fatiga e insatisfacción laboral</vt:lpstr>
      <vt:lpstr>Carga de trabajo, fatiga e insatisfacción laboral</vt:lpstr>
      <vt:lpstr>Carga de trabajo, fatiga e insatisfacción laboral</vt:lpstr>
      <vt:lpstr>Carga de trabajo, fatiga e insatisfacción laboral</vt:lpstr>
      <vt:lpstr>Carga de trabajo, fatiga e insatisfacción laboral</vt:lpstr>
      <vt:lpstr>Carga de trabajo, fatiga e insatisfacción laboral</vt:lpstr>
      <vt:lpstr>Carga de trabajo, fatiga e insatisfacción laboral Factores psicosociales.</vt:lpstr>
      <vt:lpstr>Carga de trabajo, fatiga e insatisfacción laboral. Factores psicosociales.</vt:lpstr>
      <vt:lpstr>Carga de trabajo, fatiga e insatisfacción laboral Factores psicosociales.</vt:lpstr>
      <vt:lpstr>Carga de trabajo, fatiga e insatisfacción laboral. Factores psicosociales.</vt:lpstr>
      <vt:lpstr>Carga de trabajo, fatiga e insatisfacción laboral Factores psicosociales.</vt:lpstr>
      <vt:lpstr>Carga de trabajo, fatiga e insatisfacción laboral Factores psicosociales.</vt:lpstr>
      <vt:lpstr>Presentación de PowerPoint</vt:lpstr>
      <vt:lpstr>Actividades de trabajo de oficina </vt:lpstr>
      <vt:lpstr>Actividades de trabajo de oficina </vt:lpstr>
      <vt:lpstr>Actividades de trabajo de oficina </vt:lpstr>
      <vt:lpstr>Actividades de trabajo de oficina </vt:lpstr>
      <vt:lpstr>Actividades de trabajo de oficina </vt:lpstr>
      <vt:lpstr>Actividades de trabajo de oficina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vt:lpstr>
      <vt:lpstr>Actividades de trabajo de oficina Ergonomía </vt:lpstr>
      <vt:lpstr>Actividades de trabajo de oficina Psicosociología</vt:lpstr>
      <vt:lpstr>Actividades de trabajo de oficina Psicosociología</vt:lpstr>
      <vt:lpstr>Actividades de trabajo de oficina Psicosociología</vt:lpstr>
      <vt:lpstr>Actividades de trabajo de oficina Psicosociología</vt:lpstr>
      <vt:lpstr>Actividades de trabajo de oficina Psicosociología</vt:lpstr>
      <vt:lpstr>Actividades de trabajo de oficina Psicosociología</vt:lpstr>
      <vt:lpstr>Actividades de trabajo de oficina Psicosociología</vt:lpstr>
      <vt:lpstr>¡Importante!</vt:lpstr>
      <vt:lpstr>INCENDIOS</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Riesgos generales y su prevención. Riesgos asociados a las condiciones de seguridad. LOS INCENDIOS </vt:lpstr>
      <vt:lpstr>Modulo 2 Riesgos generales y su prevención. Riesgos asociados a las condiciones de seguridad. LOS INCENDIOS </vt:lpstr>
      <vt:lpstr>Recuerda: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Teletrabajo</dc:title>
  <dc:creator>Paco</dc:creator>
  <cp:lastModifiedBy>Hernandez Rodriguez, Francisco</cp:lastModifiedBy>
  <cp:revision>164</cp:revision>
  <dcterms:created xsi:type="dcterms:W3CDTF">2015-02-08T11:39:20Z</dcterms:created>
  <dcterms:modified xsi:type="dcterms:W3CDTF">2015-05-29T15:20:36Z</dcterms:modified>
</cp:coreProperties>
</file>